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4"/>
  </p:notesMasterIdLst>
  <p:sldIdLst>
    <p:sldId id="292" r:id="rId2"/>
    <p:sldId id="293" r:id="rId3"/>
  </p:sldIdLst>
  <p:sldSz cx="9144000" cy="6858000" type="screen4x3"/>
  <p:notesSz cx="6808788" cy="98234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B8"/>
    <a:srgbClr val="00FE73"/>
    <a:srgbClr val="0000FF"/>
    <a:srgbClr val="93FFC4"/>
    <a:srgbClr val="B9FFD0"/>
    <a:srgbClr val="008A3E"/>
    <a:srgbClr val="009644"/>
    <a:srgbClr val="BDFFE4"/>
    <a:srgbClr val="FF7171"/>
    <a:srgbClr val="FF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15" autoAdjust="0"/>
    <p:restoredTop sz="92674" autoAdjust="0"/>
  </p:normalViewPr>
  <p:slideViewPr>
    <p:cSldViewPr>
      <p:cViewPr varScale="1">
        <p:scale>
          <a:sx n="100" d="100"/>
          <a:sy n="100" d="100"/>
        </p:scale>
        <p:origin x="-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538029834986736E-2"/>
          <c:y val="0.10465500617591932"/>
          <c:w val="0.54308415831940327"/>
          <c:h val="0.8953449938240807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032983377077863"/>
          <c:y val="0.27869624188413833"/>
          <c:w val="0.4059812992125984"/>
          <c:h val="0.63540651941203796"/>
        </c:manualLayout>
      </c:layout>
      <c:overlay val="0"/>
      <c:txPr>
        <a:bodyPr/>
        <a:lstStyle/>
        <a:p>
          <a:pPr>
            <a:defRPr sz="17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Удельный вес экспорта товаров по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странам, %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858240199703071"/>
          <c:y val="7.3599383115128827E-2"/>
        </c:manualLayout>
      </c:layout>
      <c:overlay val="0"/>
      <c:spPr>
        <a:solidFill>
          <a:srgbClr val="B3FFD5"/>
        </a:solidFill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054980584885009E-2"/>
          <c:y val="0.11039907467269325"/>
          <c:w val="0.77858594559784366"/>
          <c:h val="0.837291842689585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 экспорта товаров по странам</c:v>
                </c:pt>
              </c:strCache>
            </c:strRef>
          </c:tx>
          <c:explosion val="25"/>
          <c:dPt>
            <c:idx val="5"/>
            <c:bubble3D val="0"/>
            <c:spPr>
              <a:solidFill>
                <a:srgbClr val="FF0000"/>
              </a:solidFill>
            </c:spPr>
          </c:dPt>
          <c:dPt>
            <c:idx val="8"/>
            <c:bubble3D val="0"/>
            <c:spPr>
              <a:solidFill>
                <a:srgbClr val="FFFF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Австрия</c:v>
                </c:pt>
                <c:pt idx="1">
                  <c:v>РФ</c:v>
                </c:pt>
                <c:pt idx="2">
                  <c:v>Бельгия </c:v>
                </c:pt>
                <c:pt idx="3">
                  <c:v>Нидерланды</c:v>
                </c:pt>
                <c:pt idx="4">
                  <c:v>Чешская Республика</c:v>
                </c:pt>
                <c:pt idx="5">
                  <c:v>Италия</c:v>
                </c:pt>
                <c:pt idx="6">
                  <c:v>Латвия </c:v>
                </c:pt>
                <c:pt idx="7">
                  <c:v>Литва</c:v>
                </c:pt>
                <c:pt idx="8">
                  <c:v>Франция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5.4</c:v>
                </c:pt>
                <c:pt idx="1">
                  <c:v>1.4</c:v>
                </c:pt>
                <c:pt idx="2">
                  <c:v>25.9</c:v>
                </c:pt>
                <c:pt idx="3">
                  <c:v>6.2</c:v>
                </c:pt>
                <c:pt idx="4">
                  <c:v>8</c:v>
                </c:pt>
                <c:pt idx="5">
                  <c:v>15.9</c:v>
                </c:pt>
                <c:pt idx="6">
                  <c:v>3.7</c:v>
                </c:pt>
                <c:pt idx="7">
                  <c:v>25.8</c:v>
                </c:pt>
                <c:pt idx="8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7.3499218665066646E-2"/>
          <c:y val="0.75920695386334547"/>
          <c:w val="0.92025093175124417"/>
          <c:h val="0.23307891718569454"/>
        </c:manualLayout>
      </c:layout>
      <c:overlay val="0"/>
      <c:txPr>
        <a:bodyPr/>
        <a:lstStyle/>
        <a:p>
          <a:pPr>
            <a:defRPr sz="15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Удельный вес экспорта товаров по </a:t>
            </a:r>
            <a:r>
              <a:rPr lang="ru-RU" dirty="0" smtClean="0"/>
              <a:t>организациям,%</a:t>
            </a:r>
            <a:endParaRPr lang="ru-RU" dirty="0"/>
          </a:p>
        </c:rich>
      </c:tx>
      <c:layout>
        <c:manualLayout>
          <c:xMode val="edge"/>
          <c:yMode val="edge"/>
          <c:x val="9.0423992078728976E-2"/>
          <c:y val="4.238400080376787E-2"/>
        </c:manualLayout>
      </c:layout>
      <c:overlay val="0"/>
      <c:spPr>
        <a:solidFill>
          <a:srgbClr val="B3FFD5"/>
        </a:solidFill>
      </c:sp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66379193058306"/>
          <c:y val="3.895448044078301E-3"/>
          <c:w val="0.7349429713836525"/>
          <c:h val="0.970598642143504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 экспорта товаров по организациям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rgbClr val="FFFF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ИЧУП "Бризант-ЭнерджиЦентр"</c:v>
                </c:pt>
                <c:pt idx="1">
                  <c:v>ЧПТП "БИГИВ"</c:v>
                </c:pt>
                <c:pt idx="2">
                  <c:v>ЧУП "ЛЕСОРАМА"</c:v>
                </c:pt>
                <c:pt idx="3">
                  <c:v>ИООО "Дрогери-Бел"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55.4</c:v>
                </c:pt>
                <c:pt idx="1">
                  <c:v>11.3</c:v>
                </c:pt>
                <c:pt idx="2" formatCode="0.0">
                  <c:v>17.2</c:v>
                </c:pt>
                <c:pt idx="3">
                  <c:v>3.8</c:v>
                </c:pt>
                <c:pt idx="4">
                  <c:v>12.3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458333333333334E-2"/>
          <c:y val="0.77030750596750652"/>
          <c:w val="0.625"/>
          <c:h val="0.2052705397430275"/>
        </c:manualLayout>
      </c:layout>
      <c:overlay val="0"/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538029834986736E-2"/>
          <c:y val="0.10465500617591932"/>
          <c:w val="0.54308415831940327"/>
          <c:h val="0.8953449938240807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032983377077863"/>
          <c:y val="0.27869624188413833"/>
          <c:w val="0.4059812992125984"/>
          <c:h val="0.63540651941203796"/>
        </c:manualLayout>
      </c:layout>
      <c:overlay val="0"/>
      <c:txPr>
        <a:bodyPr/>
        <a:lstStyle/>
        <a:p>
          <a:pPr>
            <a:defRPr sz="17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Удельный вес экспорта услуг по странам, %</a:t>
            </a:r>
          </a:p>
        </c:rich>
      </c:tx>
      <c:layout>
        <c:manualLayout>
          <c:xMode val="edge"/>
          <c:yMode val="edge"/>
          <c:x val="0.13480574184257324"/>
          <c:y val="8.2258134069849873E-2"/>
        </c:manualLayout>
      </c:layout>
      <c:overlay val="0"/>
    </c:title>
    <c:autoTitleDeleted val="0"/>
    <c:view3D>
      <c:rotX val="30"/>
      <c:rotY val="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22937470798489"/>
          <c:y val="0.11039907467269325"/>
          <c:w val="0.77858594559784366"/>
          <c:h val="0.837291842689585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Удельный вес экспорта товаров по странам</c:v>
                </c:pt>
              </c:strCache>
            </c:strRef>
          </c:tx>
          <c:explosion val="25"/>
          <c:dPt>
            <c:idx val="3"/>
            <c:bubble3D val="0"/>
          </c:dPt>
          <c:dPt>
            <c:idx val="5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Украина</c:v>
                </c:pt>
                <c:pt idx="1">
                  <c:v>РФ</c:v>
                </c:pt>
                <c:pt idx="2">
                  <c:v>Польша</c:v>
                </c:pt>
                <c:pt idx="3">
                  <c:v>Нидерланды</c:v>
                </c:pt>
                <c:pt idx="4">
                  <c:v>Эстония</c:v>
                </c:pt>
                <c:pt idx="5">
                  <c:v>Латвия </c:v>
                </c:pt>
                <c:pt idx="6">
                  <c:v>Литва</c:v>
                </c:pt>
                <c:pt idx="7">
                  <c:v>Узбекистан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0.1</c:v>
                </c:pt>
                <c:pt idx="1">
                  <c:v>20.100000000000001</c:v>
                </c:pt>
                <c:pt idx="2">
                  <c:v>19.2</c:v>
                </c:pt>
                <c:pt idx="3">
                  <c:v>1.3</c:v>
                </c:pt>
                <c:pt idx="4">
                  <c:v>20.8</c:v>
                </c:pt>
                <c:pt idx="5">
                  <c:v>14.8</c:v>
                </c:pt>
                <c:pt idx="6">
                  <c:v>20.7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7.3499218665066646E-2"/>
          <c:y val="0.75920695386334547"/>
          <c:w val="0.92025093175124417"/>
          <c:h val="0.233078917185694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469040528487851E-2"/>
          <c:y val="3.8955340647574134E-3"/>
          <c:w val="0.8021377227857478"/>
          <c:h val="0.996104465935242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458333333333334E-2"/>
          <c:y val="0.77699973266287103"/>
          <c:w val="0.41621630814348992"/>
          <c:h val="0.1985782653157652"/>
        </c:manualLayout>
      </c:layout>
      <c:overlay val="0"/>
      <c:txPr>
        <a:bodyPr/>
        <a:lstStyle/>
        <a:p>
          <a:pPr>
            <a:defRPr sz="15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0.3748</cdr:x>
      <cdr:y>0.14362</cdr:y>
    </cdr:from>
    <cdr:to>
      <cdr:x>0.4864</cdr:x>
      <cdr:y>0.25384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27158" y="562992"/>
          <a:ext cx="1020453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0.16338</cdr:x>
      <cdr:y>0.15952</cdr:y>
    </cdr:from>
    <cdr:to>
      <cdr:x>0.24093</cdr:x>
      <cdr:y>0.26974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93954" y="625316"/>
          <a:ext cx="70906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0.00156</cdr:x>
      <cdr:y>0.27985</cdr:y>
    </cdr:from>
    <cdr:to>
      <cdr:x>0.98035</cdr:x>
      <cdr:y>0.95665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65" y="714592"/>
          <a:ext cx="8943523" cy="1728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0.3748</cdr:x>
      <cdr:y>0.14362</cdr:y>
    </cdr:from>
    <cdr:to>
      <cdr:x>0.4864</cdr:x>
      <cdr:y>0.25384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27158" y="562992"/>
          <a:ext cx="1020453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0.16338</cdr:x>
      <cdr:y>0.15952</cdr:y>
    </cdr:from>
    <cdr:to>
      <cdr:x>0.24093</cdr:x>
      <cdr:y>0.26974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93954" y="625316"/>
          <a:ext cx="70906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0.00156</cdr:x>
      <cdr:y>0.27985</cdr:y>
    </cdr:from>
    <cdr:to>
      <cdr:x>0.98035</cdr:x>
      <cdr:y>0.95665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65" y="714592"/>
          <a:ext cx="8943523" cy="1728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2BBD5-20E5-4FAC-937D-61F5DCAB9720}" type="datetimeFigureOut">
              <a:rPr lang="ru-RU" smtClean="0"/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4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666139"/>
            <a:ext cx="5447030" cy="44205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30572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330572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14A88-F39A-4702-A125-5B8D8410E5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5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14A88-F39A-4702-A125-5B8D8410E54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19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98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310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41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7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3886200"/>
            <a:ext cx="7924800" cy="213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2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2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2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6A0B8E5-6B4C-44BA-8FBF-A25C82C948E0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27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62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06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20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46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57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32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37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24.04.2019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0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59000975"/>
              </p:ext>
            </p:extLst>
          </p:nvPr>
        </p:nvGraphicFramePr>
        <p:xfrm>
          <a:off x="-14265" y="4298584"/>
          <a:ext cx="9137326" cy="255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Загнутый угол 5"/>
          <p:cNvSpPr/>
          <p:nvPr/>
        </p:nvSpPr>
        <p:spPr>
          <a:xfrm>
            <a:off x="8786842" y="71416"/>
            <a:ext cx="287310" cy="317799"/>
          </a:xfrm>
          <a:prstGeom prst="foldedCorner">
            <a:avLst>
              <a:gd name="adj" fmla="val 32921"/>
            </a:avLst>
          </a:prstGeom>
          <a:solidFill>
            <a:srgbClr val="FFFFFF"/>
          </a:solidFill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anchor="ctr"/>
          <a:lstStyle/>
          <a:p>
            <a:pPr algn="ctr">
              <a:defRPr/>
            </a:pPr>
            <a:fld id="{B8445FC5-BDA8-4D40-9C37-D883CBA42316}" type="slidenum">
              <a:rPr lang="ru-RU" sz="1400" b="1" kern="0">
                <a:solidFill>
                  <a:srgbClr val="000000"/>
                </a:solidFill>
                <a:latin typeface="Arial"/>
                <a:cs typeface="Arial" pitchFamily="34" charset="0"/>
              </a:rPr>
              <a:pPr algn="ctr">
                <a:defRPr/>
              </a:pPr>
              <a:t>1</a:t>
            </a:fld>
            <a:endParaRPr lang="ru-RU" sz="1400" b="1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-1" y="0"/>
            <a:ext cx="9144001" cy="7647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ru-RU" sz="2000" dirty="0" smtClean="0">
                <a:solidFill>
                  <a:srgbClr val="212745"/>
                </a:solidFill>
                <a:effectLst/>
                <a:latin typeface="Times New Roman" pitchFamily="18" charset="0"/>
                <a:cs typeface="Times New Roman" pitchFamily="18" charset="0"/>
              </a:rPr>
              <a:t>ЭКСПОРТ ТОВАРОВ</a:t>
            </a:r>
            <a:r>
              <a:rPr lang="ru-RU" sz="2000" u="sng" dirty="0" smtClean="0">
                <a:solidFill>
                  <a:srgbClr val="212745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u="sng" dirty="0" smtClean="0">
                <a:solidFill>
                  <a:srgbClr val="212745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212745"/>
                </a:solidFill>
                <a:effectLst/>
                <a:latin typeface="Times New Roman" pitchFamily="18" charset="0"/>
                <a:cs typeface="Times New Roman" pitchFamily="18" charset="0"/>
              </a:rPr>
              <a:t>(без учета республиканских предприятий и экспорта нефтепродуктов)</a:t>
            </a:r>
          </a:p>
        </p:txBody>
      </p:sp>
      <p:sp>
        <p:nvSpPr>
          <p:cNvPr id="21" name="Загнутый угол 20"/>
          <p:cNvSpPr/>
          <p:nvPr/>
        </p:nvSpPr>
        <p:spPr>
          <a:xfrm>
            <a:off x="8795587" y="44860"/>
            <a:ext cx="287310" cy="317799"/>
          </a:xfrm>
          <a:prstGeom prst="foldedCorner">
            <a:avLst>
              <a:gd name="adj" fmla="val 32921"/>
            </a:avLst>
          </a:prstGeom>
          <a:gradFill rotWithShape="1">
            <a:gsLst>
              <a:gs pos="0">
                <a:srgbClr val="DAEDEF">
                  <a:lumMod val="60000"/>
                  <a:lumOff val="40000"/>
                </a:srgbClr>
              </a:gs>
              <a:gs pos="50000">
                <a:srgbClr val="DAEDEF">
                  <a:lumMod val="20000"/>
                  <a:lumOff val="80000"/>
                </a:srgbClr>
              </a:gs>
              <a:gs pos="100000">
                <a:srgbClr val="DAEDEF">
                  <a:lumMod val="20000"/>
                  <a:lumOff val="80000"/>
                </a:srgbClr>
              </a:gs>
            </a:gsLst>
            <a:lin ang="13500000" scaled="1"/>
          </a:gradFill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anchor="ctr"/>
          <a:lstStyle/>
          <a:p>
            <a:pPr algn="ctr">
              <a:defRPr/>
            </a:pPr>
            <a:fld id="{503E13AB-95A9-4AF0-9167-3F691EAC73B3}" type="slidenum">
              <a:rPr lang="ru-RU" sz="1400" b="1" kern="0">
                <a:solidFill>
                  <a:srgbClr val="000000"/>
                </a:solidFill>
                <a:latin typeface="Arial"/>
              </a:rPr>
              <a:pPr algn="ctr">
                <a:defRPr/>
              </a:pPr>
              <a:t>1</a:t>
            </a:fld>
            <a:endParaRPr lang="ru-RU" sz="1400" b="1" kern="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92500166"/>
              </p:ext>
            </p:extLst>
          </p:nvPr>
        </p:nvGraphicFramePr>
        <p:xfrm>
          <a:off x="4355976" y="991102"/>
          <a:ext cx="4819956" cy="586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764704"/>
            <a:ext cx="91440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182880" lvl="0" algn="ctr">
              <a:buClr>
                <a:srgbClr val="F14124">
                  <a:lumMod val="75000"/>
                </a:srgbClr>
              </a:buClr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Темп роста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январь-март 2019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года составил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358тыс.-70,4%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76603486"/>
              </p:ext>
            </p:extLst>
          </p:nvPr>
        </p:nvGraphicFramePr>
        <p:xfrm>
          <a:off x="0" y="1164814"/>
          <a:ext cx="5292080" cy="5693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315128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981248457"/>
              </p:ext>
            </p:extLst>
          </p:nvPr>
        </p:nvGraphicFramePr>
        <p:xfrm>
          <a:off x="-14265" y="4298584"/>
          <a:ext cx="9137326" cy="2553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нутый угол 5"/>
          <p:cNvSpPr/>
          <p:nvPr/>
        </p:nvSpPr>
        <p:spPr>
          <a:xfrm>
            <a:off x="8786842" y="71416"/>
            <a:ext cx="287310" cy="317799"/>
          </a:xfrm>
          <a:prstGeom prst="foldedCorner">
            <a:avLst>
              <a:gd name="adj" fmla="val 32921"/>
            </a:avLst>
          </a:prstGeom>
          <a:solidFill>
            <a:srgbClr val="FFFFFF"/>
          </a:solidFill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anchor="ctr"/>
          <a:lstStyle/>
          <a:p>
            <a:pPr algn="ctr">
              <a:defRPr/>
            </a:pPr>
            <a:fld id="{B8445FC5-BDA8-4D40-9C37-D883CBA42316}" type="slidenum">
              <a:rPr lang="ru-RU" sz="1400" b="1" kern="0">
                <a:solidFill>
                  <a:srgbClr val="000000"/>
                </a:solidFill>
                <a:latin typeface="Arial"/>
                <a:cs typeface="Arial" pitchFamily="34" charset="0"/>
              </a:rPr>
              <a:pPr algn="ctr">
                <a:defRPr/>
              </a:pPr>
              <a:t>2</a:t>
            </a:fld>
            <a:endParaRPr lang="ru-RU" sz="1400" b="1" kern="0" dirty="0">
              <a:solidFill>
                <a:srgbClr val="000000"/>
              </a:solidFill>
              <a:latin typeface="Arial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-1" y="0"/>
            <a:ext cx="9144001" cy="5486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solidFill>
                  <a:schemeClr val="lt1"/>
                </a:solidFill>
                <a:effectLst>
                  <a:reflection blurRad="6350" stA="55000" endA="300" endPos="455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0" algn="ctr">
              <a:buClr>
                <a:srgbClr val="F14124">
                  <a:lumMod val="75000"/>
                </a:srgbClr>
              </a:buClr>
              <a:buFont typeface="Georgia" pitchFamily="18" charset="0"/>
              <a:buNone/>
            </a:pPr>
            <a:r>
              <a:rPr lang="ru-RU" sz="3000" dirty="0" smtClean="0">
                <a:solidFill>
                  <a:srgbClr val="212745"/>
                </a:solidFill>
                <a:effectLst/>
                <a:latin typeface="Times New Roman" pitchFamily="18" charset="0"/>
                <a:cs typeface="Times New Roman" pitchFamily="18" charset="0"/>
              </a:rPr>
              <a:t>ЭКСПОРТ УСЛУГ</a:t>
            </a:r>
          </a:p>
        </p:txBody>
      </p:sp>
      <p:sp>
        <p:nvSpPr>
          <p:cNvPr id="21" name="Загнутый угол 20"/>
          <p:cNvSpPr/>
          <p:nvPr/>
        </p:nvSpPr>
        <p:spPr>
          <a:xfrm>
            <a:off x="8795587" y="44860"/>
            <a:ext cx="287310" cy="317799"/>
          </a:xfrm>
          <a:prstGeom prst="foldedCorner">
            <a:avLst>
              <a:gd name="adj" fmla="val 32921"/>
            </a:avLst>
          </a:prstGeom>
          <a:gradFill rotWithShape="1">
            <a:gsLst>
              <a:gs pos="0">
                <a:srgbClr val="DAEDEF">
                  <a:lumMod val="60000"/>
                  <a:lumOff val="40000"/>
                </a:srgbClr>
              </a:gs>
              <a:gs pos="50000">
                <a:srgbClr val="DAEDEF">
                  <a:lumMod val="20000"/>
                  <a:lumOff val="80000"/>
                </a:srgbClr>
              </a:gs>
              <a:gs pos="100000">
                <a:srgbClr val="DAEDEF">
                  <a:lumMod val="20000"/>
                  <a:lumOff val="80000"/>
                </a:srgbClr>
              </a:gs>
            </a:gsLst>
            <a:lin ang="13500000" scaled="1"/>
          </a:gradFill>
          <a:ln>
            <a:solidFill>
              <a:srgbClr val="00000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0" rIns="0" bIns="0" anchor="ctr"/>
          <a:lstStyle/>
          <a:p>
            <a:pPr algn="ctr">
              <a:defRPr/>
            </a:pPr>
            <a:fld id="{503E13AB-95A9-4AF0-9167-3F691EAC73B3}" type="slidenum">
              <a:rPr lang="ru-RU" sz="1400" b="1" kern="0">
                <a:solidFill>
                  <a:srgbClr val="000000"/>
                </a:solidFill>
                <a:latin typeface="Arial"/>
              </a:rPr>
              <a:pPr algn="ctr">
                <a:defRPr/>
              </a:pPr>
              <a:t>2</a:t>
            </a:fld>
            <a:endParaRPr lang="ru-RU" sz="1400" b="1" kern="0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55421798"/>
              </p:ext>
            </p:extLst>
          </p:nvPr>
        </p:nvGraphicFramePr>
        <p:xfrm>
          <a:off x="22494" y="991102"/>
          <a:ext cx="9153438" cy="586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494" y="548680"/>
            <a:ext cx="91440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182880" algn="ctr">
              <a:buClr>
                <a:srgbClr val="F14124">
                  <a:lumMod val="75000"/>
                </a:srgbClr>
              </a:buClr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Темп роста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январь-март 2019 </a:t>
            </a:r>
            <a:r>
              <a:rPr lang="ru-RU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года (без учета республиканских предприятий)</a:t>
            </a:r>
            <a:r>
              <a:rPr lang="ru-RU" sz="2000" dirty="0">
                <a:solidFill>
                  <a:srgbClr val="21274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составил 136,8%, 308тыс.</a:t>
            </a:r>
          </a:p>
          <a:p>
            <a:pPr marL="182880" algn="ctr">
              <a:buClr>
                <a:srgbClr val="F14124">
                  <a:lumMod val="75000"/>
                </a:srgbClr>
              </a:buClr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99,9% - транспортные услуги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02731351"/>
              </p:ext>
            </p:extLst>
          </p:nvPr>
        </p:nvGraphicFramePr>
        <p:xfrm>
          <a:off x="107504" y="1164814"/>
          <a:ext cx="72008" cy="5693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27004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3452</TotalTime>
  <Words>65</Words>
  <Application>Microsoft Office PowerPoint</Application>
  <PresentationFormat>Экран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6_Воздушный 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</dc:creator>
  <cp:lastModifiedBy>comp</cp:lastModifiedBy>
  <cp:revision>513</cp:revision>
  <cp:lastPrinted>2019-04-17T10:57:48Z</cp:lastPrinted>
  <dcterms:created xsi:type="dcterms:W3CDTF">2018-05-15T13:22:05Z</dcterms:created>
  <dcterms:modified xsi:type="dcterms:W3CDTF">2019-04-24T09:04:37Z</dcterms:modified>
</cp:coreProperties>
</file>