
<file path=[Content_Types].xml><?xml version="1.0" encoding="utf-8"?>
<Types xmlns="http://schemas.openxmlformats.org/package/2006/content-types">
  <Default Extension="bin" ContentType="application/vnd.openxmlformats-officedocument.oleObject"/>
  <Default Extension="docx" ContentType="application/vnd.openxmlformats-officedocument.wordprocessingml.document"/>
  <Default Extension="emf" ContentType="image/x-emf"/>
  <Default Extension="glb" ContentType="model/gltf.binary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mp" ContentType="image/png"/>
  <Default Extension="vml" ContentType="application/vnd.openxmlformats-officedocument.vmlDrawing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93" r:id="rId4"/>
    <p:sldId id="261" r:id="rId5"/>
    <p:sldId id="289" r:id="rId6"/>
    <p:sldId id="276" r:id="rId7"/>
    <p:sldId id="287" r:id="rId8"/>
    <p:sldId id="278" r:id="rId9"/>
    <p:sldId id="279" r:id="rId10"/>
    <p:sldId id="275" r:id="rId11"/>
    <p:sldId id="288" r:id="rId12"/>
    <p:sldId id="444" r:id="rId13"/>
    <p:sldId id="437" r:id="rId14"/>
    <p:sldId id="260" r:id="rId15"/>
    <p:sldId id="436" r:id="rId16"/>
    <p:sldId id="292" r:id="rId17"/>
    <p:sldId id="262" r:id="rId18"/>
    <p:sldId id="446" r:id="rId19"/>
    <p:sldId id="439" r:id="rId20"/>
    <p:sldId id="445" r:id="rId21"/>
    <p:sldId id="264" r:id="rId22"/>
    <p:sldId id="427" r:id="rId23"/>
    <p:sldId id="267" r:id="rId24"/>
    <p:sldId id="428" r:id="rId25"/>
    <p:sldId id="429" r:id="rId26"/>
    <p:sldId id="447" r:id="rId27"/>
    <p:sldId id="283" r:id="rId28"/>
    <p:sldId id="282" r:id="rId29"/>
    <p:sldId id="443" r:id="rId30"/>
    <p:sldId id="438" r:id="rId31"/>
    <p:sldId id="291" r:id="rId32"/>
    <p:sldId id="290" r:id="rId33"/>
    <p:sldId id="448" r:id="rId34"/>
    <p:sldId id="280" r:id="rId35"/>
    <p:sldId id="281" r:id="rId36"/>
    <p:sldId id="449" r:id="rId37"/>
    <p:sldId id="440" r:id="rId38"/>
    <p:sldId id="450" r:id="rId39"/>
    <p:sldId id="430" r:id="rId40"/>
    <p:sldId id="431" r:id="rId41"/>
    <p:sldId id="432" r:id="rId42"/>
    <p:sldId id="433" r:id="rId43"/>
    <p:sldId id="434" r:id="rId44"/>
    <p:sldId id="451" r:id="rId45"/>
    <p:sldId id="270" r:id="rId46"/>
    <p:sldId id="271" r:id="rId47"/>
    <p:sldId id="452" r:id="rId48"/>
    <p:sldId id="274" r:id="rId49"/>
    <p:sldId id="453" r:id="rId50"/>
  </p:sldIdLst>
  <p:sldSz cx="27155775" cy="19202400"/>
  <p:notesSz cx="6797675" cy="9929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48">
          <p15:clr>
            <a:srgbClr val="A4A3A4"/>
          </p15:clr>
        </p15:guide>
        <p15:guide id="2" pos="8553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eploinsp" initials="t" lastIdx="1" clrIdx="0">
    <p:extLst>
      <p:ext uri="{19B8F6BF-5375-455C-9EA6-DF929625EA0E}">
        <p15:presenceInfo xmlns:p15="http://schemas.microsoft.com/office/powerpoint/2012/main" userId="teploinsp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84672BE-ECE5-4820-97A7-7CE7820611E9}" v="90" dt="2020-02-04T07:12:15.04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9" autoAdjust="0"/>
    <p:restoredTop sz="94660"/>
  </p:normalViewPr>
  <p:slideViewPr>
    <p:cSldViewPr snapToGrid="0">
      <p:cViewPr varScale="1">
        <p:scale>
          <a:sx n="41" d="100"/>
          <a:sy n="41" d="100"/>
        </p:scale>
        <p:origin x="1128" y="108"/>
      </p:cViewPr>
      <p:guideLst>
        <p:guide orient="horz" pos="6048"/>
        <p:guide pos="855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microsoft.com/office/2015/10/relationships/revisionInfo" Target="revisionInfo.xml"/><Relationship Id="rId8" Type="http://schemas.openxmlformats.org/officeDocument/2006/relationships/slide" Target="slides/slide7.xml"/><Relationship Id="rId51" Type="http://schemas.openxmlformats.org/officeDocument/2006/relationships/commentAuthors" Target="comment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07T06:40:35.181"/>
    </inkml:context>
    <inkml:brush xml:id="br0">
      <inkml:brushProperty name="width" value="0.025" units="cm"/>
      <inkml:brushProperty name="height" value="0.025" units="cm"/>
      <inkml:brushProperty name="color" value="#004F8B"/>
      <inkml:brushProperty name="ignorePressure" value="1"/>
    </inkml:brush>
  </inkml:definitions>
  <inkml:trace contextRef="#ctx0" brushRef="#br0">12507 15303,'-3'-13,"0"0,-1 1,1 2,-3-2,0 2,-1 1,1-4,0 4,-1-1,-15-12,13 10,3 5,-1-2,1 2,0-2,-4 3,4-1,-3 1,2 0,-2-1,-1 4,1-3,-1 3,1-3,-13-1,12 7,1-3,0 3,-1 0,1 0,-1 0,1 0,-1 3,4-3,-4 3,1 1,0-1,2 0,-2 0,-1 0,-9 10,-3-1,0 1,3 6,0-3,1-1,-1 4,3 0,-3 0,6 0,-18 25,-10 32,-47 107,3-7,21-62,-2-4,-6-3,-120 136,138-186,-3-1,0 1,-2-7,-8-2,4-1,-123 60,136-82,0-3,-4 1,3-5,-2-2,-98 16,125-29,1 0,-3-3,3 0,-4-3,4 0,0 0,0-1,-1-2,1 0,0-4,0 1,0-1,2-2,-27-17,25 14,3-4,0 3,3-3,-3 0,3-3,-32-41,42 51,-1-1,4 0,0 1,0-4,-1 3,1 1,3-4,-4 0,4 4,0-4,3 0,-3 3,3-2,0-26,0 38,0-1,0 4,3-3,-3 0,0 0,0 3,3-3,-3 0,0 0,3 3,-3-4,0 1,4 0,-4 3,3 0,0-3,-3 0,0 3,3-3,0 3,0-4,-3 4,4 0,2-3,10-3</inkml:trace>
  <inkml:trace contextRef="#ctx0" brushRef="#br0" timeOffset="2484.19">12195 15350,'-3'0,"0"3,-1-3,1 0,0 0,-3 3,3-3,-1 0,1 3,0 0,0-3,0 4,0-1,3-3,-3 3,-1 0,1 0,0-3,0 3,3 0,-3 1,3-1,-6 6,-29 76,29-66,-61 174,-106 276,85-277,-41 105,129-294,0 0,-4 0,4 3,-3-2,3-1,0 3,0-3,-3 0,3 4,0-4,3 3,-3 4,3-7,-3-3,0 0,4 3,-4-3,0 3,3-3,-3 3,3-3,-3 0,3 3,-3-3,0 0,3 4,-3-4,3 0,0 0,-3 0,0 3,4-3,-1 0,-3 0,3 0,-3 0,3 0,0 0,-3 0,3 0,-3 0,3 0,-3-3,4 3,-1 0,0-4,19 1,3-6,-3-1,0 1,0-1,0-2,23-13,122-98,-142 104,38-35,104-113,-167 167,3 0,-3 0,0 0,0-3,0 3,0 0,0 0,0-3,3 3,-3 0,0 0,0-3,3 3,-3 0,0 0,0 0,4 0,-4 0,0 0,0 0,3-4,-3 4,0 0,3 0,-3 0,0 0,3 0,-3 0,0 0,0 0,3 0,13 4,-13-8,3-2,1 3,-1-3,-3 3,3-1,-2-2,2 0,-3-1,0 4,0-3,1 0,2-10,10-6,-13 19,47-57,-47 57,-3 3,0-3,3 3,-3-4,4 4,-4 0,3-3,-3 3,3 0,-3-3,3 3,0 0,-3 0,3 0,-3-3,4 3,-1 0,-3 0,3 0,-3 0,3 0,0 0,-3 0,3 0,-3 3,3-3,1 0,-4 0,3 3,-3-3,3 0,-3 3,3-3,0 0,0 4,35 52,-32-43,-2-4,5 1,-3-1,13 16,-16-25,1 4,-1-1,0 0,0 0,-3-3,6 3,-2-3,-1 3,0-3,0 4,0-4,0 0,4 0,-7 0,6 0,-3 0,0 0,0 0,7 0,2 0,4-7,-3 4,-1 0,1-3,0 2,-1-2,1 0,15-13,86-69,-83 63,61-48,-92 73,3 0,0 0,-3-3,3 3,-3-3,3 3,0 0,-3 0,4-3,-4 3,3 0,0 0,0 0,-3 0,3 0,0 0,0 0,-3 0,4 0,-4 0,3 0,0 0,-3 3,3-3,0 0,-3 3,3-3,0 3,-3-3,4 0,-4 0,3 3,0 3,22 10,-22-16,0 0,1 3,-1-3,0 0,-3 0,3 0,0 0,0 0,1 0,-1 0,0-3,-3 3,3 0,0-3,0 3,0 0,1-3,-1 3,-3 0,3-3,0 0,-3 3,3-4,0 1,60-57,-53 48,318-348,-325 354,0 3,3-3,-3 3,4-4,-4 4,3 0,0 0,-2 0,15-7,-16 10,-3 0,0 0,0 0,3 0,-3 0,0 0,3 0,-3 0,0 0,3 0,-3 0,0 0,0 0,3 0,-3 0,0 3,3-3,-3 0,0 0,0 0,4 4,-4-4,0 0,0 3,3-3,0 6,-3-3,3 0,-3 0,0 1,3-1,-3 0,0 0,0 0,3 7,-3 62,10-75,6-19,18-25,404-533,-50 72,-306 373,-69 125,-10 20,-10 37,-134 561,-11 48,-103 1008,249-1610,-1 15,7-69,0 0,0 0,0 0,0 0,0 0,0 0,0 0,0 0,0 0,0 0,0 0,0 0,0 0,-3 0,3 0,0 0,0 0,0 0,0 0,0 0,0 0,0 0,0 0,0 0,0 0,0 0,0-41,-3-28,-3-1,-23-122,26 180,0-4,3 3,0-3,0 4,0-4,3 3,0 1,1-4,-4 3,6 1,-3-4,3 3,-2 1,18-26,6-9,3 3,58-64,-42 52,-34 40,43-57,4 4,92-82,-121 126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4-06T07:04:38.929"/>
    </inkml:context>
    <inkml:brush xml:id="br0">
      <inkml:brushProperty name="width" value="0.05" units="cm"/>
      <inkml:brushProperty name="height" value="0.05" units="cm"/>
      <inkml:brushProperty name="color" value="#004F8B"/>
      <inkml:brushProperty name="ignorePressure" value="1"/>
    </inkml:brush>
  </inkml:definitions>
  <inkml:trace contextRef="#ctx0" brushRef="#br0">13472 14778,'2'0,"4"2,-4 3,1-5,2 2,3-2,-8 0,3 5,0-3,-3 3,5-5,-2 2,2-2,-2 4,-3-1,3-3,-3 4,5 3,-5-7,0 7,29 53,-15-5,-1-2,-10 2,-1 0,-12 89,10-137,-3-5,-2 5,2 0,0-2,-2-3,2 5,-2-5,2 3,1 2,-4-5,-2 3,6 1,-6-6,5 3,-5 1,0-1,2 1,-2 3,0-7,0 2,3-2,-8 5,7-3,-7-2,7 5,-2-5,0 0,-2 2,-9-2,-2 5,2-5,3 0,-6 0,4 0,-4 0,3-5,1 5,-1-2,0-3,0 3,1-3,-33-8,13 3</inkml:trace>
  <inkml:trace contextRef="#ctx0" brushRef="#br0" timeOffset="1272.33">13847 14996,'8'4,"-6"3,4-4,-4 1,1-1,2 3,-2-1,0 2,2-5,-5 3,8 2,-8-5,0 12,5 68,-5-56,8 38,1-25,-9-3,0 36,0-72,0 0,0 4,-3-4,3 2,0-2,0 0,-6 5,6-5,0 0,0 0,0 2,-2-2,-4 0,6 5,0-5,0 0,-2 0,-1 2,3-2,0 0,-8 0,8 5,0-5,-5 0,2 0,3 0,0 0,-3 0,-2 0,5 2,0-2,-3 0,1 0,2 0,-6 0,4-2,2 2,0 0,-6 0,4 0,2 0,0 0,-3 0,-2-5,-105-22,96 24,-106-38,-1-5,6 3,-115-63,208 92,-4 1,-7-1,12-5,-11 6,11-3,-30-26,43 35,8 3,-3 2,-2 2,2-5,3-2,0 5,-5-3,2 3,3-3,0 3,0-3,0 3,0-2,0 1,0-4,0 7,0-6,3 1,2 3,-5-3,0 3,3 2,2-7,-2 2,-1 3,4-3,-6 3,5 2,-5-4,8 1,-3-1,-2 1,5 3,0-4,-5 1,5 3,-5-4,13 2,83-28,179-46,-165 51,146-53,-200 57</inkml:trace>
  <inkml:trace contextRef="#ctx0" brushRef="#br0" timeOffset="4180.46">14114 15342,'14'0,"5"-2,-9 2,6-5,-5 5,0-2,5 2,-3-7,-5 3,8-3,-2 7,-4-3,4-3,-9-1,9 0,-4 2,-4-2,7 3,-8-1,3-2,0-2,0 2,-2 3,2-6,3-8,-6-58,-5 74,0-2,0 1,0 3,0-4,0 1,0-1,-5 1,5 3,-3-4,3 2,-3 2,-2-5,5 3,-3-3,-2 5,5-2,-3 2,0-5,-5 5,8-2,-2-3,-4 5,4-2,-4 2,-4-5,7 5,3 0,0 0,-5-2,5 2,0 0,-3 0,3 0,0 0,0 0,0 0,-3 0,3 0,-5 0,5 0,0 2,0-2,0 0,0 0,-3 0,3 0,0 0,-2 0,2 0,0 0,0 0,0 5,0-5,-6 0,6 0,0 0,0 0,0 2,-3-2,3 0,0 0,0 28,33 27,-23-48,-2 0,8 0,-10 4,7-4,-2 0,2 0,1 0,-4-1,4-3,2 4,-3-3,3 3,-2-5,4 3,25 4,-32-9,-3 5,-3-5,6 0,-3 0,0 0,0 0,3 0,-3 0,-3 0,3-5,3 5,-3 0,3-2,-3 2,3-5,-3 5,0-7,-6 7,6-2,0-2,-5 1,5 3,0-4,-3-3,4 4,-4-1,-2 2,-1-3,4-2,2 5,2-10,1-4,37-36,-16 49,3 31,-21-8,23 31,-37-51,0 4,5-4,-5 0,3 0,-3 0,0 0,3 3,-3-3,0 0,0 0,5 0,-5 4,3-4,-3 0,0 0,5 0,-5 0,3 0,0 0,-3 3,5-3,-2 0,-3 0,0 0,5 0,-5 0,3 0,-1 0,-2 0,0 0,0-3,6 3,-4 0,-2 0,0 0,3 0,-3 0,5-4,-5 4,0 0,0 0,3-3,8-1,5-3,-3 0,3 0,0 5,3-3,-6-2,4 5,-4-2,6-3,-1 7,-1-3,4 3,-8-4,3 4,3 0,0-2,29 4,-26-2,-6-2,2 2,6 0,-7-5,1 3,33-12,83-7,-48 10,-57 11,1 0,-1-3,1-1,-4 2,52-12,-67 14,-3-5,2 3,-1-3,-4 3,0-3,3 3,0-2,0 1,-5-4,5 3,0 2,-5-5,-1 2,6-2,-5 5,3-3,-4 3,4-9,-6 8,2-4,1 3,-3-10,8-64,-11 2,-2 1,-8-1,-33-85,38 147,5 1,-5-1,3-4,-14-12,19 30,0 0,0-5,0 5,-5 0,5 0,0 0,0 0,-3-2,3 2,0 0,-5 0,5 0,0-5,0 5,0 0,-3 0,3 0,-3 0,3 0,-5-2,5 2,-3 0,3 0,0 0,0 0,-5 0,5 0,-3 0,3 0,0 0,-2 0,-4 2,4-2,-1 5,-2-5,2 2,3-2,-5 5,2-3,3 3,-8-5,8 2,-3 3,3-3,-5 2,5-4,0 7,-24 51,5 4,0-3,8-1,6 116,2-101,1 10,7-5,3-2,14 6,58 145,-48-172,3 3,0-3,10 0,1-5,2 3,6-2,79 57,-52-58,-60-36,1 0,-1-1,-2 1,0 4,15 12,-34-25,-24-10,-16-15,37 17,-2 3,0-4,-1 1,4-1,-1 2,-2-3,2 3,-2-3,5 3,-6-3,6 3,0-3,-5 3,2-3,3 3,0-5,0 3,0 1,0-1,0 1,0-1,0 2,8-10,-2 3,2 4,-3-2,0 1,6 3,-3-4,0 1,3 1,0 3,-3-3,2-2,1 5,13-5,153-48,241-53,-263 74,-8-8,263-86,-397 123,-5 3,0-3,1-1,-4 3,3-1,-3-3,6 4,-8-1,5-3,-6 0,6 5,-5-5,2 2,-2-2,2 1,-2-1,-3 0,0 5,3-5,-3 0,5 0,-5 0,-5-11,5 15,35-56,-25 43,6-5</inkml:trace>
  <inkml:trace contextRef="#ctx0" brushRef="#br0" timeOffset="5029.54">17307 15092,'10'0,"9"0,16 0,5 0,14 0,15 0,12 0,4-14,6 5,-8-9,-10 9,-17 2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4-06T07:04:54.557"/>
    </inkml:context>
    <inkml:brush xml:id="br0">
      <inkml:brushProperty name="width" value="0.05" units="cm"/>
      <inkml:brushProperty name="height" value="0.05" units="cm"/>
      <inkml:brushProperty name="color" value="#004F8B"/>
      <inkml:brushProperty name="ignorePressure" value="1"/>
    </inkml:brush>
  </inkml:definitions>
  <inkml:trace contextRef="#ctx0" brushRef="#br0">13880 16230,'-34'0,"-62"11,80-5,2-3,0 11,0-11,0 5,0 6,-23 20,15-9,-4 6,4 0,-40 58,57-77,-1 2,-2-6,2 9,0-3,3-3,-5 3,2 3,4-3,-1 3,-3 0,3 0,3-6,-5 8,2-2,3 20,0-29,0-2,0-1,0-2,0 3,3 2,-3-5,5 3,-5-4,0 4,3-3,-3 2,0 4,6-6,-6 2,3-2,-3-3,2 9,4-9,-6 5,3 1,2-6,-2 0,-3 3,6 2,-6-5,3 0,5 3,6 11,6-11,2 5,18 1,-10-4,-2-5,3 0,0-5,-3-4,6 1,-6-1,3-7,-3 2,3-6,-9 3,6-8,0-3,45-48,-70 76,-3 0,0 0,3 0,-3 0,0 0,5 0,-5 0,3 0,-3 0,0 0,6 0,-6 0,3 0,-3 0,5 3,-5-3,0 0,3 5,-3-5,0 0,3 0,-3 3,0-3,6 11,13 6,4 0,2-14,-3 5,4-2,33-3,50 16,-25-2,3-14,126-11,-207 8,109-17,22-8,-100 25,-1-9,54-22,28-8,-76 28,-3-6,1-6,-1 7,0-15,45-34,-13 9,888-749,-917 763,6-6,45-64,-63 58,-24 32,-12 22,-16 25,-6 17,8 3,-5 3,-34 87,-47 179,77-233,-1 9,-26 67,8 9,-70 283,118-447,-14 85,14-81,-3-6,3 3,0 2,0-5,0 3,0-3,0 6,0-3,0-3,3 5,-3-2,0-3,0 6,0-3,0-3,0 0,0 5,6-2,-6-3,0 0,0 6,2-6,-2 2,0 4,0-6,6 0,-6 3,14 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07T06:40:35.181"/>
    </inkml:context>
    <inkml:brush xml:id="br0">
      <inkml:brushProperty name="width" value="0.025" units="cm"/>
      <inkml:brushProperty name="height" value="0.025" units="cm"/>
      <inkml:brushProperty name="color" value="#004F8B"/>
      <inkml:brushProperty name="ignorePressure" value="1"/>
    </inkml:brush>
  </inkml:definitions>
  <inkml:trace contextRef="#ctx0" brushRef="#br0">16213 10440,'-4'-13,"1"0,-4 0,4 3,-3-3,2 3,-2 0,-1-3,1 3,-4 0,-13-13,16 10,1 7,-1-4,-3 3,4-3,-1 4,-3-1,4 1,-4-1,0 1,3 2,-2-2,-1 3,0-4,-16 0,16 7,0-3,3 3,-3 0,-3 0,4 0,2 0,-3 3,0-3,0 4,1-1,2 0,-3 1,0-1,4 0,-17 10,0 0,3 0,-3 7,3-3,1-1,2 4,-2-1,2 1,1 0,-14 26,-16 33,-46 111,4-6,22-66,-3-3,-6-3,-122 140,141-193,-3 0,-4 1,1-8,-4-3,-3 1,-124 61,140-85,1-3,-4 0,3-3,-3-3,-101 15,131-28,-1-1,-2-3,3 0,-1-3,-2-1,2 1,1 0,0-4,0 1,-1-4,1 0,3 0,-3-3,-27-17,27 14,3-4,0 4,3-4,-3 1,4-4,-34-43,43 53,1 0,2 0,0-1,1-2,-1 3,1 0,2-4,-2 1,3 3,-1-4,4 1,-3 3,3-4,0-25,0 38,0 1,0 3,3-3,-3 0,0-1,0 4,4-3,-4 0,0-1,3 4,-3-3,0 0,3 0,-3 3,3 0,1-4,-4 1,0 3,3-3,0 3,1-4,-4 4,3 0,3-3,11-3</inkml:trace>
  <inkml:trace contextRef="#ctx0" brushRef="#br0" timeOffset="2484.19">15888 10490,'-7'0,"4"3,-1-3,1 0,0 0,0 3,-1-3,1 0,0 3,-1 1,1-4,0 3,0 0,-1-3,1 4,0-1,-1 0,4-3,-3 3,0 1,0-1,3 0,-4 7,-35 79,32-70,-62 182,-111 288,88-289,-39 109,127-306,4 0,-3 1,3 2,0-3,0 1,-3 2,3-2,0-1,0 3,0-2,0 2,3 4,-3-7,0-3,0 0,3 4,-3-4,4 3,-4-3,3 3,-3-3,0 0,3 4,-3-4,3 0,-3 3,4-3,-1 0,-3 0,0 0,3 3,1-3,-4 0,3 0,-3 0,3 0,-3 0,3 0,1 0,-4 0,3 0,-3 0,3-3,-3 3,4 0,-1-3,23-1,-3-6,0 1,0-1,3 0,-3-3,23-14,128-101,-151 109,43-37,111-118,-177 174,0 0,0 0,0 0,0-3,0 3,0 0,3 0,-3-4,0 4,0 0,4 0,-4-3,0 3,0 0,3 0,-3 0,0 0,0 0,0 0,3 0,-3-3,0 3,4 0,-4 0,0 0,3 0,-3 0,0 0,3 0,-3 0,0 0,17 3,-11-6,1-4,-4 4,4-4,-1 4,-3 0,1-4,2 1,-2-1,-1 4,3-4,-6 1,10-11,3-6,-9 20,51-59,-55 58,4 4,-4-3,0 3,3-3,-3 3,3 0,-3-4,4 4,-4 0,3-3,-3 3,3 0,0 0,-3 0,4-3,-4 3,3 0,0 0,-3 0,4 0,-1 0,-3 0,3 0,0 0,-3 3,4-3,-4 0,3 0,0 3,-3-3,0 0,4 4,-1-4,-3 0,3 3,40 56,-40-46,4-3,-1 0,1 0,16 16,-20-26,0 3,-3 1,4-1,-1 0,0-3,0 3,1-3,-1 4,0-4,4 3,-4-3,0 0,1 0,-1 0,0 0,4 0,-7 0,6 0,4 0,3 0,1-7,2 4,-3 0,0-4,0 4,0-3,1-1,12-13,95-72,-91 66,68-49,-98 75,0 0,4 0,-1-4,-3 4,3-3,-3 3,4 0,-1 0,0-3,-3 3,3 0,1 0,-4 0,3 0,0 0,-3 0,4 0,-1 0,0 0,-3 0,3 0,-3 0,4 3,-1-3,-3 0,3 3,0-3,-3 4,4-4,-1 0,-3 0,0 3,7 3,19 11,-23-17,0 0,-3 3,4-3,-1 0,0 0,1 0,-1 0,0 0,0 0,-3 0,4-3,-1 3,0 0,1-3,-1 3,0 0,-3-4,3 4,1 0,-1-3,-3 0,3 3,1-4,-1 1,62-59,-55 49,328-362,-331 369,-4 3,1-4,2 4,-3-4,4 4,0 0,-1-1,-3 1,17-7,-20 10,3 0,-3 0,0 0,4 0,-4 0,0 0,3 0,-3 0,0 0,0 0,3 0,-3 0,0 0,4 0,-4 0,0 3,3-3,-3 0,0 0,0 0,0 4,0-4,3 0,-3 3,3-3,1 7,-4-4,0 0,3 0,-3 1,3-1,-3 0,0 1,0-1,4 7,-4 65,9-78,8-20,19-26,420-555,-52 75,-319 388,-71 131,-11 20,-10 39,-140 585,-11 49,-108 1050,259-1677,1 16,6-72,0 0,0 0,0 0,0 0,0 0,0 0,0 0,0 0,0 0,0 0,0 0,0 0,0 0,-3 0,3 0,0 0,0 0,0 0,0 0,0 0,0 0,0 0,0 0,0 0,0 0,0 0,0-43,-4-29,-2 0,-24-128,27 186,0-2,3 3,0-3,0 2,0-2,3 3,0 0,-3-4,3 4,4 0,-4-3,4 2,-4 1,20-26,7-10,3 3,58-66,-41 53,-37 43,46-60,3 4,96-86,-125 132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07T06:40:35.181"/>
    </inkml:context>
    <inkml:brush xml:id="br0">
      <inkml:brushProperty name="width" value="0.025" units="cm"/>
      <inkml:brushProperty name="height" value="0.025" units="cm"/>
      <inkml:brushProperty name="color" value="#004F8B"/>
      <inkml:brushProperty name="ignorePressure" value="1"/>
    </inkml:brush>
  </inkml:definitions>
  <inkml:trace contextRef="#ctx0" brushRef="#br0">12507 15303,'-3'-13,"0"0,-1 1,1 2,-3-2,0 2,-1 1,1-4,0 4,-1-1,-15-12,13 10,3 5,-1-2,1 2,0-2,-4 3,4-1,-3 1,2 0,-2-1,-1 4,1-3,-1 3,1-3,-13-1,12 7,1-3,0 3,-1 0,1 0,-1 0,1 0,-1 3,4-3,-4 3,1 1,0-1,2 0,-2 0,-1 0,-9 10,-3-1,0 1,3 6,0-3,1-1,-1 4,3 0,-3 0,6 0,-18 25,-10 32,-47 107,3-7,21-62,-2-4,-6-3,-120 136,138-186,-3-1,0 1,-2-7,-8-2,4-1,-123 60,136-82,0-3,-4 1,3-5,-2-2,-98 16,125-29,1 0,-3-3,3 0,-4-3,4 0,0 0,0-1,-1-2,1 0,0-4,0 1,0-1,2-2,-27-17,25 14,3-4,0 3,3-3,-3 0,3-3,-32-41,42 51,-1-1,4 0,0 1,0-4,-1 3,1 1,3-4,-4 0,4 4,0-4,3 0,-3 3,3-2,0-26,0 38,0-1,0 4,3-3,-3 0,0 0,0 3,3-3,-3 0,0 0,3 3,-3-4,0 1,4 0,-4 3,3 0,0-3,-3 0,0 3,3-3,0 3,0-4,-3 4,4 0,2-3,10-3</inkml:trace>
  <inkml:trace contextRef="#ctx0" brushRef="#br0" timeOffset="2484.19">12195 15350,'-3'0,"0"3,-1-3,1 0,0 0,-3 3,3-3,-1 0,1 3,0 0,0-3,0 4,0-1,3-3,-3 3,-1 0,1 0,0-3,0 3,3 0,-3 1,3-1,-6 6,-29 76,29-66,-61 174,-106 276,85-277,-41 105,129-294,0 0,-4 0,4 3,-3-2,3-1,0 3,0-3,-3 0,3 4,0-4,3 3,-3 4,3-7,-3-3,0 0,4 3,-4-3,0 3,3-3,-3 3,3-3,-3 0,3 3,-3-3,0 0,3 4,-3-4,3 0,0 0,-3 0,0 3,4-3,-1 0,-3 0,3 0,-3 0,3 0,0 0,-3 0,3 0,-3 0,3 0,-3-3,4 3,-1 0,0-4,19 1,3-6,-3-1,0 1,0-1,0-2,23-13,122-98,-142 104,38-35,104-113,-167 167,3 0,-3 0,0 0,0-3,0 3,0 0,0 0,0-3,3 3,-3 0,0 0,0-3,3 3,-3 0,0 0,0 0,4 0,-4 0,0 0,0 0,3-4,-3 4,0 0,3 0,-3 0,0 0,3 0,-3 0,0 0,0 0,3 0,13 4,-13-8,3-2,1 3,-1-3,-3 3,3-1,-2-2,2 0,-3-1,0 4,0-3,1 0,2-10,10-6,-13 19,47-57,-47 57,-3 3,0-3,3 3,-3-4,4 4,-4 0,3-3,-3 3,3 0,-3-3,3 3,0 0,-3 0,3 0,-3-3,4 3,-1 0,-3 0,3 0,-3 0,3 0,0 0,-3 0,3 0,-3 3,3-3,1 0,-4 0,3 3,-3-3,3 0,-3 3,3-3,0 0,0 4,35 52,-32-43,-2-4,5 1,-3-1,13 16,-16-25,1 4,-1-1,0 0,0 0,-3-3,6 3,-2-3,-1 3,0-3,0 4,0-4,0 0,4 0,-7 0,6 0,-3 0,0 0,0 0,7 0,2 0,4-7,-3 4,-1 0,1-3,0 2,-1-2,1 0,15-13,86-69,-83 63,61-48,-92 73,3 0,0 0,-3-3,3 3,-3-3,3 3,0 0,-3 0,4-3,-4 3,3 0,0 0,0 0,-3 0,3 0,0 0,0 0,-3 0,4 0,-4 0,3 0,0 0,-3 3,3-3,0 0,-3 3,3-3,0 3,-3-3,4 0,-4 0,3 3,0 3,22 10,-22-16,0 0,1 3,-1-3,0 0,-3 0,3 0,0 0,0 0,1 0,-1 0,0-3,-3 3,3 0,0-3,0 3,0 0,1-3,-1 3,-3 0,3-3,0 0,-3 3,3-4,0 1,60-57,-53 48,318-348,-325 354,0 3,3-3,-3 3,4-4,-4 4,3 0,0 0,-2 0,15-7,-16 10,-3 0,0 0,0 0,3 0,-3 0,0 0,3 0,-3 0,0 0,3 0,-3 0,0 0,0 0,3 0,-3 0,0 3,3-3,-3 0,0 0,0 0,4 4,-4-4,0 0,0 3,3-3,0 6,-3-3,3 0,-3 0,0 1,3-1,-3 0,0 0,0 0,3 7,-3 62,10-75,6-19,18-25,404-533,-50 72,-306 373,-69 125,-10 20,-10 37,-134 561,-11 48,-103 1008,249-1610,-1 15,7-69,0 0,0 0,0 0,0 0,0 0,0 0,0 0,0 0,0 0,0 0,0 0,0 0,0 0,-3 0,3 0,0 0,0 0,0 0,0 0,0 0,0 0,0 0,0 0,0 0,0 0,0 0,0-41,-3-28,-3-1,-23-122,26 180,0-4,3 3,0-3,0 4,0-4,3 3,0 1,1-4,-4 3,6 1,-3-4,3 3,-2 1,18-26,6-9,3 3,58-64,-42 52,-34 40,43-57,4 4,92-82,-121 126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4-06T07:04:38.929"/>
    </inkml:context>
    <inkml:brush xml:id="br0">
      <inkml:brushProperty name="width" value="0.05" units="cm"/>
      <inkml:brushProperty name="height" value="0.05" units="cm"/>
      <inkml:brushProperty name="color" value="#004F8B"/>
      <inkml:brushProperty name="ignorePressure" value="1"/>
    </inkml:brush>
  </inkml:definitions>
  <inkml:trace contextRef="#ctx0" brushRef="#br0">13472 14778,'2'0,"4"2,-4 3,1-5,2 2,3-2,-8 0,3 5,0-3,-3 3,5-5,-2 2,2-2,-2 4,-3-1,3-3,-3 4,5 3,-5-7,0 7,29 53,-15-5,-1-2,-10 2,-1 0,-12 89,10-137,-3-5,-2 5,2 0,0-2,-2-3,2 5,-2-5,2 3,1 2,-4-5,-2 3,6 1,-6-6,5 3,-5 1,0-1,2 1,-2 3,0-7,0 2,3-2,-8 5,7-3,-7-2,7 5,-2-5,0 0,-2 2,-9-2,-2 5,2-5,3 0,-6 0,4 0,-4 0,3-5,1 5,-1-2,0-3,0 3,1-3,-33-8,13 3</inkml:trace>
  <inkml:trace contextRef="#ctx0" brushRef="#br0" timeOffset="1272.33">13847 14996,'8'4,"-6"3,4-4,-4 1,1-1,2 3,-2-1,0 2,2-5,-5 3,8 2,-8-5,0 12,5 68,-5-56,8 38,1-25,-9-3,0 36,0-72,0 0,0 4,-3-4,3 2,0-2,0 0,-6 5,6-5,0 0,0 0,0 2,-2-2,-4 0,6 5,0-5,0 0,-2 0,-1 2,3-2,0 0,-8 0,8 5,0-5,-5 0,2 0,3 0,0 0,-3 0,-2 0,5 2,0-2,-3 0,1 0,2 0,-6 0,4-2,2 2,0 0,-6 0,4 0,2 0,0 0,-3 0,-2-5,-105-22,96 24,-106-38,-1-5,6 3,-115-63,208 92,-4 1,-7-1,12-5,-11 6,11-3,-30-26,43 35,8 3,-3 2,-2 2,2-5,3-2,0 5,-5-3,2 3,3-3,0 3,0-3,0 3,0-2,0 1,0-4,0 7,0-6,3 1,2 3,-5-3,0 3,3 2,2-7,-2 2,-1 3,4-3,-6 3,5 2,-5-4,8 1,-3-1,-2 1,5 3,0-4,-5 1,5 3,-5-4,13 2,83-28,179-46,-165 51,146-53,-200 57</inkml:trace>
  <inkml:trace contextRef="#ctx0" brushRef="#br0" timeOffset="4180.46">14114 15342,'14'0,"5"-2,-9 2,6-5,-5 5,0-2,5 2,-3-7,-5 3,8-3,-2 7,-4-3,4-3,-9-1,9 0,-4 2,-4-2,7 3,-8-1,3-2,0-2,0 2,-2 3,2-6,3-8,-6-58,-5 74,0-2,0 1,0 3,0-4,0 1,0-1,-5 1,5 3,-3-4,3 2,-3 2,-2-5,5 3,-3-3,-2 5,5-2,-3 2,0-5,-5 5,8-2,-2-3,-4 5,4-2,-4 2,-4-5,7 5,3 0,0 0,-5-2,5 2,0 0,-3 0,3 0,0 0,0 0,0 0,-3 0,3 0,-5 0,5 0,0 2,0-2,0 0,0 0,-3 0,3 0,0 0,-2 0,2 0,0 0,0 0,0 5,0-5,-6 0,6 0,0 0,0 0,0 2,-3-2,3 0,0 0,0 28,33 27,-23-48,-2 0,8 0,-10 4,7-4,-2 0,2 0,1 0,-4-1,4-3,2 4,-3-3,3 3,-2-5,4 3,25 4,-32-9,-3 5,-3-5,6 0,-3 0,0 0,0 0,3 0,-3 0,-3 0,3-5,3 5,-3 0,3-2,-3 2,3-5,-3 5,0-7,-6 7,6-2,0-2,-5 1,5 3,0-4,-3-3,4 4,-4-1,-2 2,-1-3,4-2,2 5,2-10,1-4,37-36,-16 49,3 31,-21-8,23 31,-37-51,0 4,5-4,-5 0,3 0,-3 0,0 0,3 3,-3-3,0 0,0 0,5 0,-5 4,3-4,-3 0,0 0,5 0,-5 0,3 0,0 0,-3 3,5-3,-2 0,-3 0,0 0,5 0,-5 0,3 0,-1 0,-2 0,0 0,0-3,6 3,-4 0,-2 0,0 0,3 0,-3 0,5-4,-5 4,0 0,0 0,3-3,8-1,5-3,-3 0,3 0,0 5,3-3,-6-2,4 5,-4-2,6-3,-1 7,-1-3,4 3,-8-4,3 4,3 0,0-2,29 4,-26-2,-6-2,2 2,6 0,-7-5,1 3,33-12,83-7,-48 10,-57 11,1 0,-1-3,1-1,-4 2,52-12,-67 14,-3-5,2 3,-1-3,-4 3,0-3,3 3,0-2,0 1,-5-4,5 3,0 2,-5-5,-1 2,6-2,-5 5,3-3,-4 3,4-9,-6 8,2-4,1 3,-3-10,8-64,-11 2,-2 1,-8-1,-33-85,38 147,5 1,-5-1,3-4,-14-12,19 30,0 0,0-5,0 5,-5 0,5 0,0 0,0 0,-3-2,3 2,0 0,-5 0,5 0,0-5,0 5,0 0,-3 0,3 0,-3 0,3 0,-5-2,5 2,-3 0,3 0,0 0,0 0,-5 0,5 0,-3 0,3 0,0 0,-2 0,-4 2,4-2,-1 5,-2-5,2 2,3-2,-5 5,2-3,3 3,-8-5,8 2,-3 3,3-3,-5 2,5-4,0 7,-24 51,5 4,0-3,8-1,6 116,2-101,1 10,7-5,3-2,14 6,58 145,-48-172,3 3,0-3,10 0,1-5,2 3,6-2,79 57,-52-58,-60-36,1 0,-1-1,-2 1,0 4,15 12,-34-25,-24-10,-16-15,37 17,-2 3,0-4,-1 1,4-1,-1 2,-2-3,2 3,-2-3,5 3,-6-3,6 3,0-3,-5 3,2-3,3 3,0-5,0 3,0 1,0-1,0 1,0-1,0 2,8-10,-2 3,2 4,-3-2,0 1,6 3,-3-4,0 1,3 1,0 3,-3-3,2-2,1 5,13-5,153-48,241-53,-263 74,-8-8,263-86,-397 123,-5 3,0-3,1-1,-4 3,3-1,-3-3,6 4,-8-1,5-3,-6 0,6 5,-5-5,2 2,-2-2,2 1,-2-1,-3 0,0 5,3-5,-3 0,5 0,-5 0,-5-11,5 15,35-56,-25 43,6-5</inkml:trace>
  <inkml:trace contextRef="#ctx0" brushRef="#br0" timeOffset="5029.54">17307 15092,'10'0,"9"0,16 0,5 0,14 0,15 0,12 0,4-14,6 5,-8-9,-10 9,-17 2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4-06T07:04:54.557"/>
    </inkml:context>
    <inkml:brush xml:id="br0">
      <inkml:brushProperty name="width" value="0.05" units="cm"/>
      <inkml:brushProperty name="height" value="0.05" units="cm"/>
      <inkml:brushProperty name="color" value="#004F8B"/>
      <inkml:brushProperty name="ignorePressure" value="1"/>
    </inkml:brush>
  </inkml:definitions>
  <inkml:trace contextRef="#ctx0" brushRef="#br0">13880 16230,'-34'0,"-62"11,80-5,2-3,0 11,0-11,0 5,0 6,-23 20,15-9,-4 6,4 0,-40 58,57-77,-1 2,-2-6,2 9,0-3,3-3,-5 3,2 3,4-3,-1 3,-3 0,3 0,3-6,-5 8,2-2,3 20,0-29,0-2,0-1,0-2,0 3,3 2,-3-5,5 3,-5-4,0 4,3-3,-3 2,0 4,6-6,-6 2,3-2,-3-3,2 9,4-9,-6 5,3 1,2-6,-2 0,-3 3,6 2,-6-5,3 0,5 3,6 11,6-11,2 5,18 1,-10-4,-2-5,3 0,0-5,-3-4,6 1,-6-1,3-7,-3 2,3-6,-9 3,6-8,0-3,45-48,-70 76,-3 0,0 0,3 0,-3 0,0 0,5 0,-5 0,3 0,-3 0,0 0,6 0,-6 0,3 0,-3 0,5 3,-5-3,0 0,3 5,-3-5,0 0,3 0,-3 3,0-3,6 11,13 6,4 0,2-14,-3 5,4-2,33-3,50 16,-25-2,3-14,126-11,-207 8,109-17,22-8,-100 25,-1-9,54-22,28-8,-76 28,-3-6,1-6,-1 7,0-15,45-34,-13 9,888-749,-917 763,6-6,45-64,-63 58,-24 32,-12 22,-16 25,-6 17,8 3,-5 3,-34 87,-47 179,77-233,-1 9,-26 67,8 9,-70 283,118-447,-14 85,14-81,-3-6,3 3,0 2,0-5,0 3,0-3,0 6,0-3,0-3,3 5,-3-2,0-3,0 6,0-3,0-3,0 0,0 5,6-2,-6-3,0 0,0 6,2-6,-2 2,0 4,0-6,6 0,-6 3,14 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3-25T06:16:27.681"/>
    </inkml:context>
    <inkml:brush xml:id="br0">
      <inkml:brushProperty name="width" value="0.025" units="cm"/>
      <inkml:brushProperty name="height" value="0.025" units="cm"/>
      <inkml:brushProperty name="color" value="#004F8B"/>
      <inkml:brushProperty name="ignorePressure" value="1"/>
    </inkml:brush>
  </inkml:definitions>
  <inkml:trace contextRef="#ctx0" brushRef="#br0">12507 15303,'-3'-13,"0"0,-1 1,1 2,-3-2,0 2,-1 1,1-4,0 4,-1-1,-15-12,13 10,3 5,-1-2,1 2,0-2,-4 3,4-1,-3 1,2 0,-2-1,-1 4,1-3,-1 3,1-3,-13-1,12 7,1-3,0 3,-1 0,1 0,-1 0,1 0,-1 3,4-3,-4 3,1 1,0-1,2 0,-2 0,-1 0,-9 10,-3-1,0 1,3 6,0-3,1-1,-1 4,3 0,-3 0,6 0,-18 25,-10 32,-47 107,3-7,21-62,-2-4,-6-3,-120 136,138-186,-3-1,0 1,-2-7,-8-2,4-1,-123 60,136-82,0-3,-4 1,3-5,-2-2,-98 16,125-29,1 0,-3-3,3 0,-4-3,4 0,0 0,0-1,-1-2,1 0,0-4,0 1,0-1,2-2,-27-17,25 14,3-4,0 3,3-3,-3 0,3-3,-32-41,42 51,-1-1,4 0,0 1,0-4,-1 3,1 1,3-4,-4 0,4 4,0-4,3 0,-3 3,3-2,0-26,0 38,0-1,0 4,3-3,-3 0,0 0,0 3,3-3,-3 0,0 0,3 3,-3-4,0 1,4 0,-4 3,3 0,0-3,-3 0,0 3,3-3,0 3,0-4,-3 4,4 0,2-3,10-3</inkml:trace>
  <inkml:trace contextRef="#ctx0" brushRef="#br0" timeOffset="1">12195 15350,'-3'0,"0"3,-1-3,1 0,0 0,-3 3,3-3,-1 0,1 3,0 0,0-3,0 4,0-1,3-3,-3 3,-1 0,1 0,0-3,0 3,3 0,-3 1,3-1,-6 6,-29 76,29-66,-61 174,-106 276,85-277,-41 105,129-294,0 0,-4 0,4 3,-3-2,3-1,0 3,0-3,-3 0,3 4,0-4,3 3,-3 4,3-7,-3-3,0 0,4 3,-4-3,0 3,3-3,-3 3,3-3,-3 0,3 3,-3-3,0 0,3 4,-3-4,3 0,0 0,-3 0,0 3,4-3,-1 0,-3 0,3 0,-3 0,3 0,0 0,-3 0,3 0,-3 0,3 0,-3-3,4 3,-1 0,0-4,19 1,3-6,-3-1,0 1,0-1,0-2,23-13,122-98,-142 104,38-35,104-113,-167 167,3 0,-3 0,0 0,0-3,0 3,0 0,0 0,0-3,3 3,-3 0,0 0,0-3,3 3,-3 0,0 0,0 0,4 0,-4 0,0 0,0 0,3-4,-3 4,0 0,3 0,-3 0,0 0,3 0,-3 0,0 0,0 0,3 0,13 4,-13-8,3-2,1 3,-1-3,-3 3,3-1,-2-2,2 0,-3-1,0 4,0-3,1 0,2-10,10-6,-13 19,47-57,-47 57,-3 3,0-3,3 3,-3-4,4 4,-4 0,3-3,-3 3,3 0,-3-3,3 3,0 0,-3 0,3 0,-3-3,4 3,-1 0,-3 0,3 0,-3 0,3 0,0 0,-3 0,3 0,-3 3,3-3,1 0,-4 0,3 3,-3-3,3 0,-3 3,3-3,0 0,0 4,35 52,-32-43,-2-4,5 1,-3-1,13 16,-16-25,1 4,-1-1,0 0,0 0,-3-3,6 3,-2-3,-1 3,0-3,0 4,0-4,0 0,4 0,-7 0,6 0,-3 0,0 0,0 0,7 0,2 0,4-7,-3 4,-1 0,1-3,0 2,-1-2,1 0,15-13,86-69,-83 63,61-48,-92 73,3 0,0 0,-3-3,3 3,-3-3,3 3,0 0,-3 0,4-3,-4 3,3 0,0 0,0 0,-3 0,3 0,0 0,0 0,-3 0,4 0,-4 0,3 0,0 0,-3 3,3-3,0 0,-3 3,3-3,0 3,-3-3,4 0,-4 0,3 3,0 3,22 10,-22-16,0 0,1 3,-1-3,0 0,-3 0,3 0,0 0,0 0,1 0,-1 0,0-3,-3 3,3 0,0-3,0 3,0 0,1-3,-1 3,-3 0,3-3,0 0,-3 3,3-4,0 1,60-57,-53 48,318-348,-325 354,0 3,3-3,-3 3,4-4,-4 4,3 0,0 0,-2 0,15-7,-16 10,-3 0,0 0,0 0,3 0,-3 0,0 0,3 0,-3 0,0 0,3 0,-3 0,0 0,0 0,3 0,-3 0,0 3,3-3,-3 0,0 0,0 0,4 4,-4-4,0 0,0 3,3-3,0 6,-3-3,3 0,-3 0,0 1,3-1,-3 0,0 0,0 0,3 7,-3 62,10-75,6-19,18-25,404-533,-50 72,-306 373,-69 125,-10 20,-10 37,-134 561,-11 48,-103 1008,249-1610,-1 15,7-69,0 0,0 0,0 0,0 0,0 0,0 0,0 0,0 0,0 0,0 0,0 0,0 0,0 0,-3 0,3 0,0 0,0 0,0 0,0 0,0 0,0 0,0 0,0 0,0 0,0 0,0 0,0-41,-3-28,-3-1,-23-122,26 180,0-4,3 3,0-3,0 4,0-4,3 3,0 1,1-4,-4 3,6 1,-3-4,3 3,-2 1,18-26,6-9,3 3,58-64,-42 52,-34 40,43-57,4 4,92-82,-121 126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6-07T06:40:35.181"/>
    </inkml:context>
    <inkml:brush xml:id="br0">
      <inkml:brushProperty name="width" value="0.025" units="cm"/>
      <inkml:brushProperty name="height" value="0.025" units="cm"/>
      <inkml:brushProperty name="color" value="#004F8B"/>
      <inkml:brushProperty name="ignorePressure" value="1"/>
    </inkml:brush>
  </inkml:definitions>
  <inkml:trace contextRef="#ctx0" brushRef="#br0">16213 10440,'-4'-13,"1"0,-4 0,4 3,-3-3,2 3,-2 0,-1-3,1 3,-4 0,-13-13,16 10,1 7,-1-4,-3 3,4-3,-1 4,-3-1,4 1,-4-1,0 1,3 2,-2-2,-1 3,0-4,-16 0,16 7,0-3,3 3,-3 0,-3 0,4 0,2 0,-3 3,0-3,0 4,1-1,2 0,-3 1,0-1,4 0,-17 10,0 0,3 0,-3 7,3-3,1-1,2 4,-2-1,2 1,1 0,-14 26,-16 33,-46 111,4-6,22-66,-3-3,-6-3,-122 140,141-193,-3 0,-4 1,1-8,-4-3,-3 1,-124 61,140-85,1-3,-4 0,3-3,-3-3,-101 15,131-28,-1-1,-2-3,3 0,-1-3,-2-1,2 1,1 0,0-4,0 1,-1-4,1 0,3 0,-3-3,-27-17,27 14,3-4,0 4,3-4,-3 1,4-4,-34-43,43 53,1 0,2 0,0-1,1-2,-1 3,1 0,2-4,-2 1,3 3,-1-4,4 1,-3 3,3-4,0-25,0 38,0 1,0 3,3-3,-3 0,0-1,0 4,4-3,-4 0,0-1,3 4,-3-3,0 0,3 0,-3 3,3 0,1-4,-4 1,0 3,3-3,0 3,1-4,-4 4,3 0,3-3,11-3</inkml:trace>
  <inkml:trace contextRef="#ctx0" brushRef="#br0" timeOffset="2484.19">15888 10490,'-7'0,"4"3,-1-3,1 0,0 0,0 3,-1-3,1 0,0 3,-1 1,1-4,0 3,0 0,-1-3,1 4,0-1,-1 0,4-3,-3 3,0 1,0-1,3 0,-4 7,-35 79,32-70,-62 182,-111 288,88-289,-39 109,127-306,4 0,-3 1,3 2,0-3,0 1,-3 2,3-2,0-1,0 3,0-2,0 2,3 4,-3-7,0-3,0 0,3 4,-3-4,4 3,-4-3,3 3,-3-3,0 0,3 4,-3-4,3 0,-3 3,4-3,-1 0,-3 0,0 0,3 3,1-3,-4 0,3 0,-3 0,3 0,-3 0,3 0,1 0,-4 0,3 0,-3 0,3-3,-3 3,4 0,-1-3,23-1,-3-6,0 1,0-1,3 0,-3-3,23-14,128-101,-151 109,43-37,111-118,-177 174,0 0,0 0,0 0,0-3,0 3,0 0,3 0,-3-4,0 4,0 0,4 0,-4-3,0 3,0 0,3 0,-3 0,0 0,0 0,0 0,3 0,-3-3,0 3,4 0,-4 0,0 0,3 0,-3 0,0 0,3 0,-3 0,0 0,17 3,-11-6,1-4,-4 4,4-4,-1 4,-3 0,1-4,2 1,-2-1,-1 4,3-4,-6 1,10-11,3-6,-9 20,51-59,-55 58,4 4,-4-3,0 3,3-3,-3 3,3 0,-3-4,4 4,-4 0,3-3,-3 3,3 0,0 0,-3 0,4-3,-4 3,3 0,0 0,-3 0,4 0,-1 0,-3 0,3 0,0 0,-3 3,4-3,-4 0,3 0,0 3,-3-3,0 0,4 4,-1-4,-3 0,3 3,40 56,-40-46,4-3,-1 0,1 0,16 16,-20-26,0 3,-3 1,4-1,-1 0,0-3,0 3,1-3,-1 4,0-4,4 3,-4-3,0 0,1 0,-1 0,0 0,4 0,-7 0,6 0,4 0,3 0,1-7,2 4,-3 0,0-4,0 4,0-3,1-1,12-13,95-72,-91 66,68-49,-98 75,0 0,4 0,-1-4,-3 4,3-3,-3 3,4 0,-1 0,0-3,-3 3,3 0,1 0,-4 0,3 0,0 0,-3 0,4 0,-1 0,0 0,-3 0,3 0,-3 0,4 3,-1-3,-3 0,3 3,0-3,-3 4,4-4,-1 0,-3 0,0 3,7 3,19 11,-23-17,0 0,-3 3,4-3,-1 0,0 0,1 0,-1 0,0 0,0 0,-3 0,4-3,-1 3,0 0,1-3,-1 3,0 0,-3-4,3 4,1 0,-1-3,-3 0,3 3,1-4,-1 1,62-59,-55 49,328-362,-331 369,-4 3,1-4,2 4,-3-4,4 4,0 0,-1-1,-3 1,17-7,-20 10,3 0,-3 0,0 0,4 0,-4 0,0 0,3 0,-3 0,0 0,0 0,3 0,-3 0,0 0,4 0,-4 0,0 3,3-3,-3 0,0 0,0 0,0 4,0-4,3 0,-3 3,3-3,1 7,-4-4,0 0,3 0,-3 1,3-1,-3 0,0 1,0-1,4 7,-4 65,9-78,8-20,19-26,420-555,-52 75,-319 388,-71 131,-11 20,-10 39,-140 585,-11 49,-108 1050,259-1677,1 16,6-72,0 0,0 0,0 0,0 0,0 0,0 0,0 0,0 0,0 0,0 0,0 0,0 0,0 0,-3 0,3 0,0 0,0 0,0 0,0 0,0 0,0 0,0 0,0 0,0 0,0 0,0 0,0-43,-4-29,-2 0,-24-128,27 186,0-2,3 3,0-3,0 2,0-2,3 3,0 0,-3-4,3 4,4 0,-4-3,4 2,-4 1,20-26,7-10,3 3,58-66,-41 53,-37 43,46-60,3 4,96-86,-125 132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94472" y="3142616"/>
            <a:ext cx="20366831" cy="6685280"/>
          </a:xfrm>
        </p:spPr>
        <p:txBody>
          <a:bodyPr anchor="b"/>
          <a:lstStyle>
            <a:lvl1pPr algn="ctr">
              <a:defRPr sz="13364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94472" y="10085706"/>
            <a:ext cx="20366831" cy="4636134"/>
          </a:xfrm>
        </p:spPr>
        <p:txBody>
          <a:bodyPr/>
          <a:lstStyle>
            <a:lvl1pPr marL="0" indent="0" algn="ctr">
              <a:buNone/>
              <a:defRPr sz="5346"/>
            </a:lvl1pPr>
            <a:lvl2pPr marL="1018322" indent="0" algn="ctr">
              <a:buNone/>
              <a:defRPr sz="4455"/>
            </a:lvl2pPr>
            <a:lvl3pPr marL="2036643" indent="0" algn="ctr">
              <a:buNone/>
              <a:defRPr sz="4009"/>
            </a:lvl3pPr>
            <a:lvl4pPr marL="3054965" indent="0" algn="ctr">
              <a:buNone/>
              <a:defRPr sz="3564"/>
            </a:lvl4pPr>
            <a:lvl5pPr marL="4073286" indent="0" algn="ctr">
              <a:buNone/>
              <a:defRPr sz="3564"/>
            </a:lvl5pPr>
            <a:lvl6pPr marL="5091608" indent="0" algn="ctr">
              <a:buNone/>
              <a:defRPr sz="3564"/>
            </a:lvl6pPr>
            <a:lvl7pPr marL="6109929" indent="0" algn="ctr">
              <a:buNone/>
              <a:defRPr sz="3564"/>
            </a:lvl7pPr>
            <a:lvl8pPr marL="7128251" indent="0" algn="ctr">
              <a:buNone/>
              <a:defRPr sz="3564"/>
            </a:lvl8pPr>
            <a:lvl9pPr marL="8146572" indent="0" algn="ctr">
              <a:buNone/>
              <a:defRPr sz="3564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79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727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9433351" y="1022350"/>
            <a:ext cx="5855464" cy="16273146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866959" y="1022350"/>
            <a:ext cx="17226945" cy="16273146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261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711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2816" y="4787268"/>
            <a:ext cx="23421856" cy="7987664"/>
          </a:xfrm>
        </p:spPr>
        <p:txBody>
          <a:bodyPr anchor="b"/>
          <a:lstStyle>
            <a:lvl1pPr>
              <a:defRPr sz="13364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52816" y="12850498"/>
            <a:ext cx="23421856" cy="4200524"/>
          </a:xfrm>
        </p:spPr>
        <p:txBody>
          <a:bodyPr/>
          <a:lstStyle>
            <a:lvl1pPr marL="0" indent="0">
              <a:buNone/>
              <a:defRPr sz="5346">
                <a:solidFill>
                  <a:schemeClr val="tx1">
                    <a:tint val="75000"/>
                  </a:schemeClr>
                </a:solidFill>
              </a:defRPr>
            </a:lvl1pPr>
            <a:lvl2pPr marL="1018322" indent="0">
              <a:buNone/>
              <a:defRPr sz="4455">
                <a:solidFill>
                  <a:schemeClr val="tx1">
                    <a:tint val="75000"/>
                  </a:schemeClr>
                </a:solidFill>
              </a:defRPr>
            </a:lvl2pPr>
            <a:lvl3pPr marL="2036643" indent="0">
              <a:buNone/>
              <a:defRPr sz="4009">
                <a:solidFill>
                  <a:schemeClr val="tx1">
                    <a:tint val="75000"/>
                  </a:schemeClr>
                </a:solidFill>
              </a:defRPr>
            </a:lvl3pPr>
            <a:lvl4pPr marL="3054965" indent="0">
              <a:buNone/>
              <a:defRPr sz="3564">
                <a:solidFill>
                  <a:schemeClr val="tx1">
                    <a:tint val="75000"/>
                  </a:schemeClr>
                </a:solidFill>
              </a:defRPr>
            </a:lvl4pPr>
            <a:lvl5pPr marL="4073286" indent="0">
              <a:buNone/>
              <a:defRPr sz="3564">
                <a:solidFill>
                  <a:schemeClr val="tx1">
                    <a:tint val="75000"/>
                  </a:schemeClr>
                </a:solidFill>
              </a:defRPr>
            </a:lvl5pPr>
            <a:lvl6pPr marL="5091608" indent="0">
              <a:buNone/>
              <a:defRPr sz="3564">
                <a:solidFill>
                  <a:schemeClr val="tx1">
                    <a:tint val="75000"/>
                  </a:schemeClr>
                </a:solidFill>
              </a:defRPr>
            </a:lvl6pPr>
            <a:lvl7pPr marL="6109929" indent="0">
              <a:buNone/>
              <a:defRPr sz="3564">
                <a:solidFill>
                  <a:schemeClr val="tx1">
                    <a:tint val="75000"/>
                  </a:schemeClr>
                </a:solidFill>
              </a:defRPr>
            </a:lvl7pPr>
            <a:lvl8pPr marL="7128251" indent="0">
              <a:buNone/>
              <a:defRPr sz="3564">
                <a:solidFill>
                  <a:schemeClr val="tx1">
                    <a:tint val="75000"/>
                  </a:schemeClr>
                </a:solidFill>
              </a:defRPr>
            </a:lvl8pPr>
            <a:lvl9pPr marL="8146572" indent="0">
              <a:buNone/>
              <a:defRPr sz="35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369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866960" y="5111750"/>
            <a:ext cx="11541204" cy="1218374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3747611" y="5111750"/>
            <a:ext cx="11541204" cy="1218374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762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70497" y="1022352"/>
            <a:ext cx="23421856" cy="3711576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70497" y="4707256"/>
            <a:ext cx="11488165" cy="2306954"/>
          </a:xfrm>
        </p:spPr>
        <p:txBody>
          <a:bodyPr anchor="b"/>
          <a:lstStyle>
            <a:lvl1pPr marL="0" indent="0">
              <a:buNone/>
              <a:defRPr sz="5346" b="1"/>
            </a:lvl1pPr>
            <a:lvl2pPr marL="1018322" indent="0">
              <a:buNone/>
              <a:defRPr sz="4455" b="1"/>
            </a:lvl2pPr>
            <a:lvl3pPr marL="2036643" indent="0">
              <a:buNone/>
              <a:defRPr sz="4009" b="1"/>
            </a:lvl3pPr>
            <a:lvl4pPr marL="3054965" indent="0">
              <a:buNone/>
              <a:defRPr sz="3564" b="1"/>
            </a:lvl4pPr>
            <a:lvl5pPr marL="4073286" indent="0">
              <a:buNone/>
              <a:defRPr sz="3564" b="1"/>
            </a:lvl5pPr>
            <a:lvl6pPr marL="5091608" indent="0">
              <a:buNone/>
              <a:defRPr sz="3564" b="1"/>
            </a:lvl6pPr>
            <a:lvl7pPr marL="6109929" indent="0">
              <a:buNone/>
              <a:defRPr sz="3564" b="1"/>
            </a:lvl7pPr>
            <a:lvl8pPr marL="7128251" indent="0">
              <a:buNone/>
              <a:defRPr sz="3564" b="1"/>
            </a:lvl8pPr>
            <a:lvl9pPr marL="8146572" indent="0">
              <a:buNone/>
              <a:defRPr sz="3564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870497" y="7014210"/>
            <a:ext cx="11488165" cy="1031684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13747611" y="4707256"/>
            <a:ext cx="11544741" cy="2306954"/>
          </a:xfrm>
        </p:spPr>
        <p:txBody>
          <a:bodyPr anchor="b"/>
          <a:lstStyle>
            <a:lvl1pPr marL="0" indent="0">
              <a:buNone/>
              <a:defRPr sz="5346" b="1"/>
            </a:lvl1pPr>
            <a:lvl2pPr marL="1018322" indent="0">
              <a:buNone/>
              <a:defRPr sz="4455" b="1"/>
            </a:lvl2pPr>
            <a:lvl3pPr marL="2036643" indent="0">
              <a:buNone/>
              <a:defRPr sz="4009" b="1"/>
            </a:lvl3pPr>
            <a:lvl4pPr marL="3054965" indent="0">
              <a:buNone/>
              <a:defRPr sz="3564" b="1"/>
            </a:lvl4pPr>
            <a:lvl5pPr marL="4073286" indent="0">
              <a:buNone/>
              <a:defRPr sz="3564" b="1"/>
            </a:lvl5pPr>
            <a:lvl6pPr marL="5091608" indent="0">
              <a:buNone/>
              <a:defRPr sz="3564" b="1"/>
            </a:lvl6pPr>
            <a:lvl7pPr marL="6109929" indent="0">
              <a:buNone/>
              <a:defRPr sz="3564" b="1"/>
            </a:lvl7pPr>
            <a:lvl8pPr marL="7128251" indent="0">
              <a:buNone/>
              <a:defRPr sz="3564" b="1"/>
            </a:lvl8pPr>
            <a:lvl9pPr marL="8146572" indent="0">
              <a:buNone/>
              <a:defRPr sz="3564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13747611" y="7014210"/>
            <a:ext cx="11544741" cy="1031684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02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335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754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70497" y="1280160"/>
            <a:ext cx="8758444" cy="4480560"/>
          </a:xfrm>
        </p:spPr>
        <p:txBody>
          <a:bodyPr anchor="b"/>
          <a:lstStyle>
            <a:lvl1pPr>
              <a:defRPr sz="7127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44741" y="2764791"/>
            <a:ext cx="13747611" cy="13646150"/>
          </a:xfrm>
        </p:spPr>
        <p:txBody>
          <a:bodyPr/>
          <a:lstStyle>
            <a:lvl1pPr>
              <a:defRPr sz="7127"/>
            </a:lvl1pPr>
            <a:lvl2pPr>
              <a:defRPr sz="6236"/>
            </a:lvl2pPr>
            <a:lvl3pPr>
              <a:defRPr sz="5346"/>
            </a:lvl3pPr>
            <a:lvl4pPr>
              <a:defRPr sz="4455"/>
            </a:lvl4pPr>
            <a:lvl5pPr>
              <a:defRPr sz="4455"/>
            </a:lvl5pPr>
            <a:lvl6pPr>
              <a:defRPr sz="4455"/>
            </a:lvl6pPr>
            <a:lvl7pPr>
              <a:defRPr sz="4455"/>
            </a:lvl7pPr>
            <a:lvl8pPr>
              <a:defRPr sz="4455"/>
            </a:lvl8pPr>
            <a:lvl9pPr>
              <a:defRPr sz="445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70497" y="5760720"/>
            <a:ext cx="8758444" cy="10672446"/>
          </a:xfrm>
        </p:spPr>
        <p:txBody>
          <a:bodyPr/>
          <a:lstStyle>
            <a:lvl1pPr marL="0" indent="0">
              <a:buNone/>
              <a:defRPr sz="3564"/>
            </a:lvl1pPr>
            <a:lvl2pPr marL="1018322" indent="0">
              <a:buNone/>
              <a:defRPr sz="3118"/>
            </a:lvl2pPr>
            <a:lvl3pPr marL="2036643" indent="0">
              <a:buNone/>
              <a:defRPr sz="2673"/>
            </a:lvl3pPr>
            <a:lvl4pPr marL="3054965" indent="0">
              <a:buNone/>
              <a:defRPr sz="2227"/>
            </a:lvl4pPr>
            <a:lvl5pPr marL="4073286" indent="0">
              <a:buNone/>
              <a:defRPr sz="2227"/>
            </a:lvl5pPr>
            <a:lvl6pPr marL="5091608" indent="0">
              <a:buNone/>
              <a:defRPr sz="2227"/>
            </a:lvl6pPr>
            <a:lvl7pPr marL="6109929" indent="0">
              <a:buNone/>
              <a:defRPr sz="2227"/>
            </a:lvl7pPr>
            <a:lvl8pPr marL="7128251" indent="0">
              <a:buNone/>
              <a:defRPr sz="2227"/>
            </a:lvl8pPr>
            <a:lvl9pPr marL="8146572" indent="0">
              <a:buNone/>
              <a:defRPr sz="2227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695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70497" y="1280160"/>
            <a:ext cx="8758444" cy="4480560"/>
          </a:xfrm>
        </p:spPr>
        <p:txBody>
          <a:bodyPr anchor="b"/>
          <a:lstStyle>
            <a:lvl1pPr>
              <a:defRPr sz="7127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544741" y="2764791"/>
            <a:ext cx="13747611" cy="13646150"/>
          </a:xfrm>
        </p:spPr>
        <p:txBody>
          <a:bodyPr/>
          <a:lstStyle>
            <a:lvl1pPr marL="0" indent="0">
              <a:buNone/>
              <a:defRPr sz="7127"/>
            </a:lvl1pPr>
            <a:lvl2pPr marL="1018322" indent="0">
              <a:buNone/>
              <a:defRPr sz="6236"/>
            </a:lvl2pPr>
            <a:lvl3pPr marL="2036643" indent="0">
              <a:buNone/>
              <a:defRPr sz="5346"/>
            </a:lvl3pPr>
            <a:lvl4pPr marL="3054965" indent="0">
              <a:buNone/>
              <a:defRPr sz="4455"/>
            </a:lvl4pPr>
            <a:lvl5pPr marL="4073286" indent="0">
              <a:buNone/>
              <a:defRPr sz="4455"/>
            </a:lvl5pPr>
            <a:lvl6pPr marL="5091608" indent="0">
              <a:buNone/>
              <a:defRPr sz="4455"/>
            </a:lvl6pPr>
            <a:lvl7pPr marL="6109929" indent="0">
              <a:buNone/>
              <a:defRPr sz="4455"/>
            </a:lvl7pPr>
            <a:lvl8pPr marL="7128251" indent="0">
              <a:buNone/>
              <a:defRPr sz="4455"/>
            </a:lvl8pPr>
            <a:lvl9pPr marL="8146572" indent="0">
              <a:buNone/>
              <a:defRPr sz="4455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70497" y="5760720"/>
            <a:ext cx="8758444" cy="10672446"/>
          </a:xfrm>
        </p:spPr>
        <p:txBody>
          <a:bodyPr/>
          <a:lstStyle>
            <a:lvl1pPr marL="0" indent="0">
              <a:buNone/>
              <a:defRPr sz="3564"/>
            </a:lvl1pPr>
            <a:lvl2pPr marL="1018322" indent="0">
              <a:buNone/>
              <a:defRPr sz="3118"/>
            </a:lvl2pPr>
            <a:lvl3pPr marL="2036643" indent="0">
              <a:buNone/>
              <a:defRPr sz="2673"/>
            </a:lvl3pPr>
            <a:lvl4pPr marL="3054965" indent="0">
              <a:buNone/>
              <a:defRPr sz="2227"/>
            </a:lvl4pPr>
            <a:lvl5pPr marL="4073286" indent="0">
              <a:buNone/>
              <a:defRPr sz="2227"/>
            </a:lvl5pPr>
            <a:lvl6pPr marL="5091608" indent="0">
              <a:buNone/>
              <a:defRPr sz="2227"/>
            </a:lvl6pPr>
            <a:lvl7pPr marL="6109929" indent="0">
              <a:buNone/>
              <a:defRPr sz="2227"/>
            </a:lvl7pPr>
            <a:lvl8pPr marL="7128251" indent="0">
              <a:buNone/>
              <a:defRPr sz="2227"/>
            </a:lvl8pPr>
            <a:lvl9pPr marL="8146572" indent="0">
              <a:buNone/>
              <a:defRPr sz="2227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169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66960" y="1022352"/>
            <a:ext cx="23421856" cy="37115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66960" y="5111750"/>
            <a:ext cx="23421856" cy="121837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866960" y="17797781"/>
            <a:ext cx="6110049" cy="1022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FFB779-270B-4192-84BA-A697F48306DC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8995351" y="17797781"/>
            <a:ext cx="9165074" cy="1022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9178766" y="17797781"/>
            <a:ext cx="6110049" cy="1022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979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17/06/relationships/model3d" Target="../media/model3d1.glb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17/06/relationships/model3d" Target="../media/model3d2.glb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microsoft.com/office/2017/06/relationships/model3d" Target="../media/model3d3.glb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3.emf"/><Relationship Id="rId4" Type="http://schemas.openxmlformats.org/officeDocument/2006/relationships/package" Target="../embeddings/Microsoft_Word_Document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17/06/relationships/model3d" Target="../media/model3d4.glb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17/06/relationships/model3d" Target="../media/model3d2.glb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microsoft.com/office/2017/06/relationships/model3d" Target="../media/model3d3.glb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8.emf"/><Relationship Id="rId4" Type="http://schemas.openxmlformats.org/officeDocument/2006/relationships/package" Target="../embeddings/Microsoft_Word_Document1.doc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17/06/relationships/model3d" Target="../media/model3d5.glb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17/06/relationships/model3d" Target="../media/model3d2.glb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microsoft.com/office/2017/06/relationships/model3d" Target="../media/model3d3.glb"/><Relationship Id="rId4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2.emf"/><Relationship Id="rId4" Type="http://schemas.openxmlformats.org/officeDocument/2006/relationships/oleObject" Target="../embeddings/oleObject1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23.emf"/><Relationship Id="rId4" Type="http://schemas.openxmlformats.org/officeDocument/2006/relationships/package" Target="../embeddings/Microsoft_Word_Document2.docx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m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25.emf"/><Relationship Id="rId4" Type="http://schemas.openxmlformats.org/officeDocument/2006/relationships/package" Target="../embeddings/Microsoft_Word_Document3.docx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26.emf"/><Relationship Id="rId4" Type="http://schemas.openxmlformats.org/officeDocument/2006/relationships/oleObject" Target="../embeddings/oleObject2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27.emf"/><Relationship Id="rId4" Type="http://schemas.openxmlformats.org/officeDocument/2006/relationships/package" Target="../embeddings/Microsoft_Word_Document4.docx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17/06/relationships/model3d" Target="../media/model3d2.glb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microsoft.com/office/2017/06/relationships/model3d" Target="../media/model3d3.glb"/><Relationship Id="rId4" Type="http://schemas.openxmlformats.org/officeDocument/2006/relationships/image" Target="../media/image1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28.emf"/><Relationship Id="rId4" Type="http://schemas.openxmlformats.org/officeDocument/2006/relationships/package" Target="../embeddings/Microsoft_Word_Document5.docx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29.emf"/><Relationship Id="rId4" Type="http://schemas.openxmlformats.org/officeDocument/2006/relationships/package" Target="../embeddings/Microsoft_Word_Document6.docx"/></Relationships>
</file>

<file path=ppt/slides/_rels/slide36.xml.rels><?xml version="1.0" encoding="UTF-8" standalone="yes"?>
<Relationships xmlns="http://schemas.openxmlformats.org/package/2006/relationships"><Relationship Id="rId3" Type="http://schemas.microsoft.com/office/2017/06/relationships/model3d" Target="../media/model3d2.glb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microsoft.com/office/2017/06/relationships/model3d" Target="../media/model3d3.glb"/><Relationship Id="rId4" Type="http://schemas.openxmlformats.org/officeDocument/2006/relationships/image" Target="../media/image1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microsoft.com/office/2017/06/relationships/model3d" Target="../media/model3d2.glb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microsoft.com/office/2017/06/relationships/model3d" Target="../media/model3d3.glb"/><Relationship Id="rId4" Type="http://schemas.openxmlformats.org/officeDocument/2006/relationships/image" Target="../media/image1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31.emf"/><Relationship Id="rId4" Type="http://schemas.openxmlformats.org/officeDocument/2006/relationships/oleObject" Target="../embeddings/oleObject3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32.emf"/><Relationship Id="rId4" Type="http://schemas.openxmlformats.org/officeDocument/2006/relationships/oleObject" Target="../embeddings/oleObject4.bin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33.emf"/><Relationship Id="rId4" Type="http://schemas.openxmlformats.org/officeDocument/2006/relationships/oleObject" Target="../embeddings/oleObject5.bin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34.emf"/><Relationship Id="rId4" Type="http://schemas.openxmlformats.org/officeDocument/2006/relationships/oleObject" Target="../embeddings/oleObject6.bin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35.emf"/><Relationship Id="rId4" Type="http://schemas.openxmlformats.org/officeDocument/2006/relationships/oleObject" Target="../embeddings/oleObject7.bin"/></Relationships>
</file>

<file path=ppt/slides/_rels/slide44.xml.rels><?xml version="1.0" encoding="UTF-8" standalone="yes"?>
<Relationships xmlns="http://schemas.openxmlformats.org/package/2006/relationships"><Relationship Id="rId3" Type="http://schemas.microsoft.com/office/2017/06/relationships/model3d" Target="../media/model3d2.glb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microsoft.com/office/2017/06/relationships/model3d" Target="../media/model3d3.glb"/><Relationship Id="rId4" Type="http://schemas.openxmlformats.org/officeDocument/2006/relationships/image" Target="../media/image11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customXml" Target="../ink/ink2.xml"/><Relationship Id="rId3" Type="http://schemas.openxmlformats.org/officeDocument/2006/relationships/image" Target="../media/image14.jpg"/><Relationship Id="rId7" Type="http://schemas.openxmlformats.org/officeDocument/2006/relationships/image" Target="../media/image37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Relationship Id="rId6" Type="http://schemas.openxmlformats.org/officeDocument/2006/relationships/customXml" Target="../ink/ink1.xml"/><Relationship Id="rId11" Type="http://schemas.openxmlformats.org/officeDocument/2006/relationships/image" Target="../media/image39.emf"/><Relationship Id="rId5" Type="http://schemas.openxmlformats.org/officeDocument/2006/relationships/image" Target="../media/image36.emf"/><Relationship Id="rId10" Type="http://schemas.openxmlformats.org/officeDocument/2006/relationships/customXml" Target="../ink/ink3.xml"/><Relationship Id="rId4" Type="http://schemas.openxmlformats.org/officeDocument/2006/relationships/oleObject" Target="../embeddings/oleObject8.bin"/><Relationship Id="rId9" Type="http://schemas.openxmlformats.org/officeDocument/2006/relationships/image" Target="../media/image38.e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7" Type="http://schemas.openxmlformats.org/officeDocument/2006/relationships/image" Target="../media/image41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Relationship Id="rId6" Type="http://schemas.openxmlformats.org/officeDocument/2006/relationships/customXml" Target="../ink/ink4.xml"/><Relationship Id="rId5" Type="http://schemas.openxmlformats.org/officeDocument/2006/relationships/image" Target="../media/image40.emf"/><Relationship Id="rId4" Type="http://schemas.openxmlformats.org/officeDocument/2006/relationships/oleObject" Target="../embeddings/oleObject9.bin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customXml" Target="../ink/ink6.xml"/><Relationship Id="rId3" Type="http://schemas.openxmlformats.org/officeDocument/2006/relationships/image" Target="../media/image14.jpg"/><Relationship Id="rId7" Type="http://schemas.openxmlformats.org/officeDocument/2006/relationships/image" Target="../media/image43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Relationship Id="rId6" Type="http://schemas.openxmlformats.org/officeDocument/2006/relationships/customXml" Target="../ink/ink5.xml"/><Relationship Id="rId11" Type="http://schemas.openxmlformats.org/officeDocument/2006/relationships/image" Target="../media/image45.png"/><Relationship Id="rId5" Type="http://schemas.openxmlformats.org/officeDocument/2006/relationships/image" Target="../media/image41.emf"/><Relationship Id="rId10" Type="http://schemas.openxmlformats.org/officeDocument/2006/relationships/customXml" Target="../ink/ink7.xml"/><Relationship Id="rId4" Type="http://schemas.openxmlformats.org/officeDocument/2006/relationships/oleObject" Target="../embeddings/oleObject10.bin"/><Relationship Id="rId9" Type="http://schemas.openxmlformats.org/officeDocument/2006/relationships/image" Target="../media/image44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7" Type="http://schemas.openxmlformats.org/officeDocument/2006/relationships/image" Target="../media/image43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Relationship Id="rId6" Type="http://schemas.openxmlformats.org/officeDocument/2006/relationships/customXml" Target="../ink/ink8.xml"/><Relationship Id="rId5" Type="http://schemas.openxmlformats.org/officeDocument/2006/relationships/image" Target="../media/image42.emf"/><Relationship Id="rId4" Type="http://schemas.openxmlformats.org/officeDocument/2006/relationships/oleObject" Target="../embeddings/oleObject11.bin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7" Type="http://schemas.openxmlformats.org/officeDocument/2006/relationships/image" Target="../media/image41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Relationship Id="rId6" Type="http://schemas.openxmlformats.org/officeDocument/2006/relationships/customXml" Target="../ink/ink9.xml"/><Relationship Id="rId5" Type="http://schemas.openxmlformats.org/officeDocument/2006/relationships/image" Target="../media/image43.emf"/><Relationship Id="rId4" Type="http://schemas.openxmlformats.org/officeDocument/2006/relationships/oleObject" Target="../embeddings/oleObject12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10">
            <a:extLst>
              <a:ext uri="{FF2B5EF4-FFF2-40B4-BE49-F238E27FC236}">
                <a16:creationId xmlns:a16="http://schemas.microsoft.com/office/drawing/2014/main" id="{CD6BDBE4-023C-496C-9C83-6ECCC83927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-1" b="405"/>
          <a:stretch/>
        </p:blipFill>
        <p:spPr>
          <a:xfrm>
            <a:off x="20" y="10"/>
            <a:ext cx="27155755" cy="19202390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A711AE1B-18D1-4215-94A3-C54DFE0985C8}"/>
              </a:ext>
            </a:extLst>
          </p:cNvPr>
          <p:cNvSpPr/>
          <p:nvPr/>
        </p:nvSpPr>
        <p:spPr>
          <a:xfrm>
            <a:off x="4407872" y="7339042"/>
            <a:ext cx="20960861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dirty="0">
                <a:ln w="0"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ПОДГОТОВКИ ОРГАНИЗАЦИЙ </a:t>
            </a:r>
          </a:p>
          <a:p>
            <a:pPr algn="ctr"/>
            <a:r>
              <a:rPr lang="ru-RU" sz="9600" b="1" dirty="0">
                <a:ln w="0"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ОТОПИТЕЛЬНОМУ СЕЗОНУ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2A1BB3A-7558-FE4A-0BE3-4075651BEABE}"/>
              </a:ext>
            </a:extLst>
          </p:cNvPr>
          <p:cNvSpPr/>
          <p:nvPr/>
        </p:nvSpPr>
        <p:spPr>
          <a:xfrm>
            <a:off x="4407873" y="2033850"/>
            <a:ext cx="2096086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ФИЛИАЛ ГОСЭНЕРГОГАЗНАДЗОРА ПО ВИТЕБСКОЙ ОБЛАСТИ</a:t>
            </a:r>
            <a:endParaRPr lang="ru-RU" sz="5400" cap="none" spc="0" dirty="0">
              <a:ln w="0"/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5" name="Трехмерная модель 4" descr="Книги на полке">
                <a:extLst>
                  <a:ext uri="{FF2B5EF4-FFF2-40B4-BE49-F238E27FC236}">
                    <a16:creationId xmlns:a16="http://schemas.microsoft.com/office/drawing/2014/main" id="{39823572-6E74-4C35-A513-5519FD7663CC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856254496"/>
                  </p:ext>
                </p:extLst>
              </p:nvPr>
            </p:nvGraphicFramePr>
            <p:xfrm>
              <a:off x="10363202" y="12931943"/>
              <a:ext cx="9574846" cy="4871868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9574846" cy="4871868"/>
                    </a:xfrm>
                    <a:prstGeom prst="rect">
                      <a:avLst/>
                    </a:prstGeom>
                  </am3d:spPr>
                  <am3d:camera>
                    <am3d:pos x="0" y="0" z="54658304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40614" d="1000000"/>
                    <am3d:preTrans dx="0" dy="-9187968" dz="-5362381"/>
                    <am3d:scale>
                      <am3d:sx n="1000000" d="1000000"/>
                      <am3d:sy n="1000000" d="1000000"/>
                      <am3d:sz n="1000000" d="1000000"/>
                    </am3d:scale>
                    <am3d:rot ax="409372" ay="-1416020" az="-164539"/>
                    <am3d:postTrans dx="0" dy="0" dz="0"/>
                  </am3d:trans>
                  <am3d:raster rName="Office3DRenderer" rVer="16.0.8326">
                    <am3d:blip r:embed="rId4"/>
                  </am3d:raster>
                  <am3d:objViewport viewportSz="11053683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5" name="Трехмерная модель 4" descr="Книги на полке">
                <a:extLst>
                  <a:ext uri="{FF2B5EF4-FFF2-40B4-BE49-F238E27FC236}">
                    <a16:creationId xmlns:a16="http://schemas.microsoft.com/office/drawing/2014/main" id="{39823572-6E74-4C35-A513-5519FD7663C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363202" y="12931943"/>
                <a:ext cx="9574846" cy="4871868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51651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250" advClick="0" advTm="8250"/>
    </mc:Choice>
    <mc:Fallback xmlns="">
      <p:transition spd="slow" advClick="0" advTm="825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Изображение выглядит как легки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C61D5BFB-61C0-48FA-83E3-D60596D3263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06" r="-1" b="-1"/>
          <a:stretch/>
        </p:blipFill>
        <p:spPr>
          <a:xfrm>
            <a:off x="0" y="0"/>
            <a:ext cx="27155755" cy="1920239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C7E957E-C904-47E3-AB05-8430F29034DD}"/>
              </a:ext>
            </a:extLst>
          </p:cNvPr>
          <p:cNvSpPr/>
          <p:nvPr/>
        </p:nvSpPr>
        <p:spPr>
          <a:xfrm>
            <a:off x="3985844" y="619570"/>
            <a:ext cx="22273847" cy="54476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0"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Организациям, осуществляющим эксплуатацию жилищного фонда и (или) предоставляющим жилищно-коммунальные услуги</a:t>
            </a:r>
            <a:endParaRPr kumimoji="0" lang="ru-RU" sz="4800" b="0" i="0" u="none" strike="noStrike" kern="1200" cap="none" spc="0" normalizeH="0" baseline="0" noProof="0" dirty="0">
              <a:ln w="0"/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0" i="0" u="none" strike="noStrike" kern="1200" cap="none" spc="0" normalizeH="0" baseline="0" noProof="0" dirty="0">
                <a:ln w="0"/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при подготовке тепловых пунктов и внутридомовых систем теплопотребления к работе в осенне-зимний период необходимо:</a:t>
            </a:r>
          </a:p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ru-RU" sz="48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выполнить работы по техническому обслуживанию и ремонту оборудования и распределительных тепловых сетей (квартальных), находящихся на балансе данных организаций;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1154" y="5720862"/>
            <a:ext cx="11023338" cy="1264961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449CE0D-70BE-9F1B-B5A3-BFC71CBE54CB}"/>
              </a:ext>
            </a:extLst>
          </p:cNvPr>
          <p:cNvSpPr txBox="1"/>
          <p:nvPr/>
        </p:nvSpPr>
        <p:spPr>
          <a:xfrm>
            <a:off x="3985845" y="6048400"/>
            <a:ext cx="11183817" cy="119109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marR="0" lvl="0" indent="-5715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ru-RU" sz="4800" b="0" i="0" u="none" strike="noStrike" kern="1200" cap="none" spc="0" normalizeH="0" baseline="0" noProof="0" dirty="0">
                <a:ln w="0"/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выполнить гидравлические испытания тепловых сетей, водоподогревателей, гидравлические испытания и промывку трубопроводов и оборудования тепловых пунктов, внутридомовых систем теплопотребления с оформлением соответствующих актов;</a:t>
            </a:r>
          </a:p>
          <a:p>
            <a:pPr marL="571500" marR="0" lvl="0" indent="-5715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ru-RU" sz="4800" b="0" i="0" u="none" strike="noStrike" kern="1200" cap="none" spc="0" normalizeH="0" baseline="0" noProof="0" dirty="0">
                <a:ln w="0"/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произвести проверку плотности закрытия запорной и регулирующей арматуры оборудования и трубопроводов;</a:t>
            </a:r>
          </a:p>
          <a:p>
            <a:pPr marL="571500" marR="0" lvl="0" indent="-5715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ru-RU" sz="4800" b="0" i="0" u="none" strike="noStrike" kern="1200" cap="none" spc="0" normalizeH="0" baseline="0" noProof="0" dirty="0">
                <a:ln w="0"/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восстановить нарушенные теплоизоляционные покрытия на трубопроводах и другом оборудовании систем теплопотребления и горячего водоснабжения;</a:t>
            </a:r>
          </a:p>
        </p:txBody>
      </p:sp>
    </p:spTree>
    <p:extLst>
      <p:ext uri="{BB962C8B-B14F-4D97-AF65-F5344CB8AC3E}">
        <p14:creationId xmlns:p14="http://schemas.microsoft.com/office/powerpoint/2010/main" val="1509284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350" advClick="0" advTm="54000"/>
    </mc:Choice>
    <mc:Fallback xmlns="">
      <p:transition spd="slow" advClick="0" advTm="54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Изображение выглядит как легки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C61D5BFB-61C0-48FA-83E3-D60596D3263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06" r="-1" b="-1"/>
          <a:stretch/>
        </p:blipFill>
        <p:spPr>
          <a:xfrm>
            <a:off x="20" y="0"/>
            <a:ext cx="27155755" cy="1920239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BD8D31C-841F-A57E-8E00-E7EFF72AE11F}"/>
              </a:ext>
            </a:extLst>
          </p:cNvPr>
          <p:cNvSpPr txBox="1"/>
          <p:nvPr/>
        </p:nvSpPr>
        <p:spPr>
          <a:xfrm>
            <a:off x="3868614" y="691063"/>
            <a:ext cx="22414524" cy="178202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marR="0" lvl="0" indent="-5715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ru-RU" sz="4800" b="0" i="0" u="none" strike="noStrike" kern="1200" cap="none" spc="0" normalizeH="0" baseline="0" noProof="0" dirty="0">
                <a:ln w="0"/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произвести замену или ремонт и наладку автоматики регулирования расхода теплоносителя и температуры в системах отопления и на водоподогревателях;</a:t>
            </a:r>
          </a:p>
          <a:p>
            <a:pPr marL="571500" marR="0" lvl="0" indent="-5715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ru-RU" sz="4800" b="0" i="0" u="none" strike="noStrike" kern="1200" cap="none" spc="0" normalizeH="0" baseline="0" noProof="0" dirty="0">
                <a:ln w="0"/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укомплектовать тепловые пункты и узлы учета средствами измерений и системами регулирования потребления тепловой энергии;</a:t>
            </a:r>
          </a:p>
          <a:p>
            <a:pPr marL="571500" marR="0" lvl="0" indent="-5715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ru-RU" sz="4800" b="0" i="0" u="none" strike="noStrike" kern="1200" cap="none" spc="0" normalizeH="0" baseline="0" noProof="0" dirty="0">
                <a:ln w="0"/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обеспечить наличие в тепловых пунктах, утвержденных руководителем организации, температурных графиков внутренних систем теплопотребления;</a:t>
            </a:r>
          </a:p>
          <a:p>
            <a:pPr marL="571500" marR="0" lvl="0" indent="-5715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ru-RU" sz="4800" b="0" i="0" u="none" strike="noStrike" kern="1200" cap="none" spc="0" normalizeH="0" baseline="0" noProof="0" dirty="0">
                <a:ln w="0"/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обеспечить помещения тепловых пунктов надежными запирающими устройствами;</a:t>
            </a:r>
          </a:p>
          <a:p>
            <a:pPr marL="571500" marR="0" lvl="0" indent="-5715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ru-RU" sz="4800" b="0" i="0" u="none" strike="noStrike" kern="1200" cap="none" spc="0" normalizeH="0" baseline="0" noProof="0" dirty="0">
                <a:ln w="0"/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утеплить оконные и дверные проемы мест общего пользования, а также лестничные клетки, чердаки, подвальные помещения, технические подполья, восстановить остекление в местах общего пользования жилых домов;</a:t>
            </a:r>
          </a:p>
          <a:p>
            <a:pPr marL="571500" marR="0" lvl="0" indent="-5715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ru-RU" sz="4800" b="0" i="0" u="none" strike="noStrike" kern="1200" cap="none" spc="0" normalizeH="0" baseline="0" noProof="0" dirty="0">
                <a:ln w="0"/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провести работы согласно разработанным и утвержденным графикам по техническому обслуживанию и ремонту внутренних и подводящих инженерных коммуникаций, источников электро- и водоснабжения, приборов учета тепловой энергии (средств расчетного учета), в том числе по своевременной поверке таких приборов;</a:t>
            </a:r>
          </a:p>
          <a:p>
            <a:pPr marL="571500" marR="0" lvl="0" indent="-5715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ru-RU" sz="4800" b="0" i="0" u="none" strike="noStrike" kern="1200" cap="none" spc="0" normalizeH="0" baseline="0" noProof="0" dirty="0">
                <a:ln w="0"/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провести работы по техническому обслуживанию дымовых и вентиляционных каналов и при необходимости их ремонт в многоквартирных домах, использующих поквартирное газовое оборудование для отопления и (или) горячего водоснабжения;</a:t>
            </a:r>
          </a:p>
          <a:p>
            <a:pPr marL="571500" marR="0" lvl="0" indent="-5715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ru-RU" sz="4800" b="0" i="0" u="none" strike="noStrike" kern="1200" cap="none" spc="0" normalizeH="0" baseline="0" noProof="0" dirty="0">
                <a:ln w="0"/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обеспечить выполнение предписаний органа госэнергогазнадзора, органов государственного надзора за рациональным использованием топливно-энергетических ресурсов, касающихся подготовки к работе в осенне-зимний период.</a:t>
            </a:r>
          </a:p>
        </p:txBody>
      </p:sp>
    </p:spTree>
    <p:extLst>
      <p:ext uri="{BB962C8B-B14F-4D97-AF65-F5344CB8AC3E}">
        <p14:creationId xmlns:p14="http://schemas.microsoft.com/office/powerpoint/2010/main" val="3573444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500" advClick="0" advTm="45000"/>
    </mc:Choice>
    <mc:Fallback xmlns="">
      <p:transition spd="slow" advClick="0" advTm="45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Изображение выглядит как внешний, красный, улица, легки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6A7A5E04-6C69-49B6-AE70-63E095C826D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06" r="-1" b="-1"/>
          <a:stretch/>
        </p:blipFill>
        <p:spPr>
          <a:xfrm>
            <a:off x="20" y="10"/>
            <a:ext cx="27155755" cy="1920239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30CF9AB-33F2-44C6-A07C-6AF34CE82F5C}"/>
              </a:ext>
            </a:extLst>
          </p:cNvPr>
          <p:cNvSpPr/>
          <p:nvPr/>
        </p:nvSpPr>
        <p:spPr>
          <a:xfrm>
            <a:off x="8346831" y="3585411"/>
            <a:ext cx="17063864" cy="93256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7200" b="1" dirty="0">
              <a:ln w="0"/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7200" b="1" dirty="0">
              <a:ln w="0"/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7200" b="1" dirty="0">
              <a:ln w="0"/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7200" b="1" dirty="0">
                <a:ln w="0"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ОФОРМЛЕНИЯ </a:t>
            </a:r>
          </a:p>
          <a:p>
            <a:pPr algn="ctr"/>
            <a:r>
              <a:rPr lang="ru-RU" sz="7200" b="1" cap="all" dirty="0">
                <a:ln w="0"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температурных графиков </a:t>
            </a:r>
          </a:p>
          <a:p>
            <a:pPr algn="ctr"/>
            <a:r>
              <a:rPr lang="ru-RU" sz="7200" b="1" cap="all" dirty="0">
                <a:ln w="0"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внутренних систем теплопотребления </a:t>
            </a:r>
          </a:p>
          <a:p>
            <a:pPr algn="just"/>
            <a:endParaRPr lang="ru-RU" sz="4800" b="1" dirty="0">
              <a:ln w="0"/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4800" cap="none" spc="0" dirty="0">
              <a:ln w="0"/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4" name="Трехмерная модель 3" descr="Напечатанный документ">
                <a:extLst>
                  <a:ext uri="{FF2B5EF4-FFF2-40B4-BE49-F238E27FC236}">
                    <a16:creationId xmlns:a16="http://schemas.microsoft.com/office/drawing/2014/main" id="{7CA0CAAF-FDD5-4CDB-BE20-E814F9BF3B18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815338852"/>
                  </p:ext>
                </p:extLst>
              </p:nvPr>
            </p:nvGraphicFramePr>
            <p:xfrm>
              <a:off x="3351245" y="4747851"/>
              <a:ext cx="6238231" cy="7863515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6238231" cy="7863515"/>
                    </a:xfrm>
                    <a:prstGeom prst="rect">
                      <a:avLst/>
                    </a:prstGeom>
                  </am3d:spPr>
                  <am3d:camera>
                    <am3d:pos x="0" y="0" z="56475043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9805309" d="1000000"/>
                    <am3d:preTrans dx="-1048" dy="-18000000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-1040860" ay="1023026" az="-313994"/>
                    <am3d:postTrans dx="0" dy="0" dz="0"/>
                  </am3d:trans>
                  <am3d:raster rName="Office3DRenderer" rVer="16.0.8326">
                    <am3d:blip r:embed="rId4"/>
                  </am3d:raster>
                  <am3d:objViewport viewportSz="9594007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4" name="Трехмерная модель 3" descr="Напечатанный документ">
                <a:extLst>
                  <a:ext uri="{FF2B5EF4-FFF2-40B4-BE49-F238E27FC236}">
                    <a16:creationId xmlns:a16="http://schemas.microsoft.com/office/drawing/2014/main" id="{7CA0CAAF-FDD5-4CDB-BE20-E814F9BF3B18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351245" y="4747851"/>
                <a:ext cx="6238231" cy="786351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5" name="Трехмерная модель 4" descr="Подставка для ручки">
                <a:extLst>
                  <a:ext uri="{FF2B5EF4-FFF2-40B4-BE49-F238E27FC236}">
                    <a16:creationId xmlns:a16="http://schemas.microsoft.com/office/drawing/2014/main" id="{28C57F35-C18D-48C4-906C-5BD9566F8551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821743552"/>
                  </p:ext>
                </p:extLst>
              </p:nvPr>
            </p:nvGraphicFramePr>
            <p:xfrm rot="465095">
              <a:off x="23794485" y="9427881"/>
              <a:ext cx="2246113" cy="3750032"/>
            </p:xfrm>
            <a:graphic>
              <a:graphicData uri="http://schemas.microsoft.com/office/drawing/2017/model3d">
                <am3d:model3d r:embed="rId5">
                  <am3d:spPr>
                    <a:xfrm rot="465095">
                      <a:off x="0" y="0"/>
                      <a:ext cx="2246113" cy="3750032"/>
                    </a:xfrm>
                    <a:prstGeom prst="rect">
                      <a:avLst/>
                    </a:prstGeom>
                  </am3d:spPr>
                  <am3d:camera>
                    <am3d:pos x="0" y="0" z="59736906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2724409" d="1000000"/>
                    <am3d:preTrans dx="452922" dy="-1313056" dz="-625457"/>
                    <am3d:scale>
                      <am3d:sx n="1000000" d="1000000"/>
                      <am3d:sy n="1000000" d="1000000"/>
                      <am3d:sz n="1000000" d="1000000"/>
                    </am3d:scale>
                    <am3d:rot ax="1204104" ay="1391283" az="491141"/>
                    <am3d:postTrans dx="0" dy="0" dz="0"/>
                  </am3d:trans>
                  <am3d:raster rName="Office3DRenderer" rVer="16.0.8326">
                    <am3d:blip r:embed="rId6"/>
                  </am3d:raster>
                  <am3d:objViewport viewportSz="3866797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5" name="Трехмерная модель 4" descr="Подставка для ручки">
                <a:extLst>
                  <a:ext uri="{FF2B5EF4-FFF2-40B4-BE49-F238E27FC236}">
                    <a16:creationId xmlns:a16="http://schemas.microsoft.com/office/drawing/2014/main" id="{28C57F35-C18D-48C4-906C-5BD9566F8551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 rot="465095">
                <a:off x="23794485" y="9427881"/>
                <a:ext cx="2246113" cy="3750032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0084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500" advClick="0" advTm="7000"/>
    </mc:Choice>
    <mc:Fallback xmlns="">
      <p:transition spd="slow" advClick="0" advTm="7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B3C2EC7-063E-4F73-8E3B-9AD9E12A99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5923239" cy="19202400"/>
          </a:xfrm>
          <a:prstGeom prst="rect">
            <a:avLst/>
          </a:prstGeom>
        </p:spPr>
      </p:pic>
      <p:graphicFrame>
        <p:nvGraphicFramePr>
          <p:cNvPr id="3" name="Объект 2">
            <a:extLst>
              <a:ext uri="{FF2B5EF4-FFF2-40B4-BE49-F238E27FC236}">
                <a16:creationId xmlns:a16="http://schemas.microsoft.com/office/drawing/2014/main" id="{08B171F4-8C49-43E2-A007-D240A7AFF9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1998060"/>
              </p:ext>
            </p:extLst>
          </p:nvPr>
        </p:nvGraphicFramePr>
        <p:xfrm>
          <a:off x="6588369" y="422031"/>
          <a:ext cx="14302154" cy="182176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9" name="Document" r:id="rId4" imgW="6068423" imgH="10185583" progId="Word.Document.12">
                  <p:embed/>
                </p:oleObj>
              </mc:Choice>
              <mc:Fallback>
                <p:oleObj name="Document" r:id="rId4" imgW="6068423" imgH="1018558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588369" y="422031"/>
                        <a:ext cx="14302154" cy="182176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85839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0000" advTm="10000"/>
    </mc:Choice>
    <mc:Fallback xmlns="">
      <p:transition spd="slow" advTm="10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Изображение выглядит как еда, стол, цветок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2ACA6D92-185E-44A7-A5EC-4EC48F44597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8" r="-1" b="307"/>
          <a:stretch/>
        </p:blipFill>
        <p:spPr>
          <a:xfrm>
            <a:off x="20" y="10"/>
            <a:ext cx="27155755" cy="1920239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964795D-9A34-4EBE-9370-C0DFA6512A2E}"/>
              </a:ext>
            </a:extLst>
          </p:cNvPr>
          <p:cNvSpPr/>
          <p:nvPr/>
        </p:nvSpPr>
        <p:spPr>
          <a:xfrm>
            <a:off x="15919937" y="2386670"/>
            <a:ext cx="10667999" cy="139422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48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Теплоустановки и тепловые сети должны соответствовать обязательным для соблюдения требованиям технических нормативных правовых актов, в том числе требованиям</a:t>
            </a:r>
          </a:p>
          <a:p>
            <a:pPr algn="just"/>
            <a:endParaRPr lang="ru-RU" sz="6000" dirty="0">
              <a:ln w="0"/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6000" b="1" dirty="0">
                <a:ln w="0"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ТКП 458-2023 (33240) </a:t>
            </a:r>
            <a:r>
              <a:rPr lang="ru-RU" sz="60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«Правила технической эксплуатации теплоустановок и тепловых сетей потребителей» </a:t>
            </a:r>
          </a:p>
          <a:p>
            <a:pPr algn="just"/>
            <a:r>
              <a:rPr lang="ru-RU" sz="60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</a:p>
          <a:p>
            <a:pPr algn="ctr"/>
            <a:r>
              <a:rPr lang="ru-RU" sz="6000" b="1" dirty="0">
                <a:ln w="0"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ТКП 459-2012 (02230)</a:t>
            </a:r>
            <a:r>
              <a:rPr lang="ru-RU" sz="6000" b="1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«Правила техники безопасности при эксплуатации теплоустановок и тепловых сетей потребителей»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2468C8E-45F6-4A53-90E9-FA8F63D162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0406" y="1655747"/>
            <a:ext cx="10269416" cy="770206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A8A288E-A61C-4441-AC43-15AEA8C5498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0405" y="10093567"/>
            <a:ext cx="10269417" cy="7702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665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6500" advClick="0" advTm="26500"/>
    </mc:Choice>
    <mc:Fallback xmlns="">
      <p:transition spd="slow" advClick="0" advTm="265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Изображение выглядит как внешний, красный, улица, легки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6A7A5E04-6C69-49B6-AE70-63E095C826D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06" r="-1" b="-1"/>
          <a:stretch/>
        </p:blipFill>
        <p:spPr>
          <a:xfrm>
            <a:off x="20" y="10"/>
            <a:ext cx="27155755" cy="1920239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30CF9AB-33F2-44C6-A07C-6AF34CE82F5C}"/>
              </a:ext>
            </a:extLst>
          </p:cNvPr>
          <p:cNvSpPr/>
          <p:nvPr/>
        </p:nvSpPr>
        <p:spPr>
          <a:xfrm>
            <a:off x="3915508" y="4124672"/>
            <a:ext cx="22578645" cy="136960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48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Эксплуатация теплоустановок и тепловых сетей должна осуществляться персоналом, имеющим соответствующее его должности образование или профессиональную подготовку в объеме требований квалификационных характеристик, прошедшим стажировку, инструктаж, проверку знаний по вопросам устройства, технической эксплуатации и безопасности при эксплуатации теплоустановок и тепловых сетей в объеме требований НПА, ТКП 458, ТКП 459, других ТНПА, ЛПА, соблюдение которых входит в его профессиональные (должностные) обязанности, в том числе проверку знаний по вопросам охраны труда.</a:t>
            </a:r>
          </a:p>
          <a:p>
            <a:pPr algn="just">
              <a:spcBef>
                <a:spcPts val="1200"/>
              </a:spcBef>
            </a:pPr>
            <a:r>
              <a:rPr lang="ru-RU" sz="48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Допускается эксплуатация теплоустановок и тепловых сетей с соблюдением требований ТКП 458, ТКП 459 и других ТНПА по договору со специализированной организацией (организация, индивидуальный предприниматель, оказывающие на договорной основе услуги по обслуживанию теплоустановок и тепловых сетей, проведению ремонтных и наладочных работ, испытаний, работ с приборами учета тепловой энергии, имеющие персонал соответствующей квалификации, знающий обслуживаемое оборудование и схемы теплоснабжения обслуживаемых объектов).</a:t>
            </a:r>
          </a:p>
          <a:p>
            <a:pPr algn="just">
              <a:spcBef>
                <a:spcPts val="1200"/>
              </a:spcBef>
            </a:pPr>
            <a:r>
              <a:rPr lang="ru-RU" sz="4800" b="1" dirty="0">
                <a:ln w="0"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наличия соответствующего подготовленного персонала или договора со специализированной организацией эксплуатация теплоустановок и тепловых сетей </a:t>
            </a:r>
            <a:r>
              <a:rPr lang="ru-RU" sz="4800" b="1" cap="all" dirty="0">
                <a:ln w="0"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запрещается</a:t>
            </a:r>
            <a:r>
              <a:rPr lang="ru-RU" sz="4800" b="1" dirty="0">
                <a:ln w="0"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4" name="Трехмерная модель 3" descr="Предупреждение">
                <a:extLst>
                  <a:ext uri="{FF2B5EF4-FFF2-40B4-BE49-F238E27FC236}">
                    <a16:creationId xmlns:a16="http://schemas.microsoft.com/office/drawing/2014/main" id="{6C67FD82-FAC4-4B1C-93C4-0ABA4C92935B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022703575"/>
                  </p:ext>
                </p:extLst>
              </p:nvPr>
            </p:nvGraphicFramePr>
            <p:xfrm>
              <a:off x="12933306" y="221799"/>
              <a:ext cx="3395729" cy="3681084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3395729" cy="3681084"/>
                    </a:xfrm>
                    <a:prstGeom prst="rect">
                      <a:avLst/>
                    </a:prstGeom>
                  </am3d:spPr>
                  <am3d:camera>
                    <am3d:pos x="0" y="0" z="63351631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20271560" d="1000000"/>
                    <am3d:preTrans dx="0" dy="-16278167" dz="-464067"/>
                    <am3d:scale>
                      <am3d:sx n="1000000" d="1000000"/>
                      <am3d:sy n="1000000" d="1000000"/>
                      <am3d:sz n="1000000" d="1000000"/>
                    </am3d:scale>
                    <am3d:rot ax="1200000" ay="1800000" az="600000"/>
                    <am3d:postTrans dx="0" dy="0" dz="0"/>
                  </am3d:trans>
                  <am3d:raster rName="Office3DRenderer" rVer="16.0.8326">
                    <am3d:blip r:embed="rId4"/>
                  </am3d:raster>
                  <am3d:objViewport viewportSz="5069813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4" name="Трехмерная модель 3" descr="Предупреждение">
                <a:extLst>
                  <a:ext uri="{FF2B5EF4-FFF2-40B4-BE49-F238E27FC236}">
                    <a16:creationId xmlns:a16="http://schemas.microsoft.com/office/drawing/2014/main" id="{6C67FD82-FAC4-4B1C-93C4-0ABA4C92935B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2933306" y="221799"/>
                <a:ext cx="3395729" cy="3681084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03378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500" advClick="0" advTm="7000"/>
    </mc:Choice>
    <mc:Fallback xmlns="">
      <p:transition spd="slow" advClick="0" advTm="7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Изображение выглядит как внешний, красный, улица, легки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6A7A5E04-6C69-49B6-AE70-63E095C826D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06" r="-1" b="-1"/>
          <a:stretch/>
        </p:blipFill>
        <p:spPr>
          <a:xfrm>
            <a:off x="20" y="10"/>
            <a:ext cx="27155755" cy="1920239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9A79A31D-7EB4-4A7D-951B-E4FFAFD22CB2}"/>
              </a:ext>
            </a:extLst>
          </p:cNvPr>
          <p:cNvSpPr/>
          <p:nvPr/>
        </p:nvSpPr>
        <p:spPr>
          <a:xfrm>
            <a:off x="6972009" y="1864341"/>
            <a:ext cx="13547575" cy="1569659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15 июня текущего года разработать план организационно-технических мероприятий по подготовке организации </a:t>
            </a:r>
          </a:p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работе в осенне-зимний период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3C26DE31-FAA3-4885-8636-0720882439B2}"/>
              </a:ext>
            </a:extLst>
          </p:cNvPr>
          <p:cNvSpPr/>
          <p:nvPr/>
        </p:nvSpPr>
        <p:spPr>
          <a:xfrm>
            <a:off x="6921283" y="11356422"/>
            <a:ext cx="13547575" cy="132562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 комиссионную проверку выполнения условий готовности </a:t>
            </a:r>
          </a:p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работе в ОЗП с участием в ней представителей органа госэнергогазнадзора (по согласованию)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0901B4BB-2E74-4AAF-BFBE-4B71C5732A12}"/>
              </a:ext>
            </a:extLst>
          </p:cNvPr>
          <p:cNvSpPr/>
          <p:nvPr/>
        </p:nvSpPr>
        <p:spPr>
          <a:xfrm>
            <a:off x="6946645" y="8215926"/>
            <a:ext cx="13496849" cy="2681959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Направить письменное заявление с прилагаемым перечнем объектов теплопотребления организации в орган госэнергогазнадзора по месту нахождения объектов для участия представителей в работе комиссии </a:t>
            </a:r>
          </a:p>
          <a:p>
            <a:pPr algn="ctr"/>
            <a:r>
              <a:rPr lang="ru-RU" sz="28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(при повторном вызове в заявлении отражается информация об устранении</a:t>
            </a:r>
            <a:r>
              <a:rPr kumimoji="0" lang="ru-RU" sz="2800" b="1" i="1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ранее выявленных замечаний с приложением подтверждающих документов </a:t>
            </a:r>
            <a:r>
              <a:rPr lang="ru-RU" sz="28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4AFC419F-2C93-4A4A-AB35-AA8F5CC7E83B}"/>
              </a:ext>
            </a:extLst>
          </p:cNvPr>
          <p:cNvSpPr/>
          <p:nvPr/>
        </p:nvSpPr>
        <p:spPr>
          <a:xfrm>
            <a:off x="6972009" y="3983204"/>
            <a:ext cx="13496849" cy="1343519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Выполнить организационно-технические мероприятия по </a:t>
            </a:r>
          </a:p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подготовке к работе в осенне-зимний период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053BC0AA-EC36-457F-9F9A-78D780D9C8FD}"/>
              </a:ext>
            </a:extLst>
          </p:cNvPr>
          <p:cNvSpPr/>
          <p:nvPr/>
        </p:nvSpPr>
        <p:spPr>
          <a:xfrm>
            <a:off x="6946645" y="5810490"/>
            <a:ext cx="13547575" cy="1879434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Распорядительным документом создать комиссию по проверке выполнения условий готовности к работе в осенне-зимний период </a:t>
            </a:r>
          </a:p>
          <a:p>
            <a:pPr algn="ctr"/>
            <a:r>
              <a:rPr lang="ru-RU" sz="32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(не позднее чем за 10 дней до начала работы комиссии по графику)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2F169069-D72E-4155-8F9B-C4759F44CA5D}"/>
              </a:ext>
            </a:extLst>
          </p:cNvPr>
          <p:cNvSpPr/>
          <p:nvPr/>
        </p:nvSpPr>
        <p:spPr>
          <a:xfrm>
            <a:off x="14019630" y="16193582"/>
            <a:ext cx="6423864" cy="2602889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Устранить выявленные замечания и повторно предъявить к осмотру комиссии с участием в ней представителей органа госэнергогазнадзора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01203616-A326-45BF-BFDF-1D3226AA5598}"/>
              </a:ext>
            </a:extLst>
          </p:cNvPr>
          <p:cNvSpPr/>
          <p:nvPr/>
        </p:nvSpPr>
        <p:spPr>
          <a:xfrm>
            <a:off x="6921283" y="13122654"/>
            <a:ext cx="6449228" cy="2557962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отсутствии замечаний: готовность к работе в ОЗП признаётся единогласным решением всех членов комиссии, которое оформляется актом проверки готовности </a:t>
            </a:r>
            <a:r>
              <a:rPr lang="ru-RU" sz="28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 2-х экземплярах)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A1CE51A9-B45F-46B9-B6D0-C5B2BC7E5604}"/>
              </a:ext>
            </a:extLst>
          </p:cNvPr>
          <p:cNvSpPr/>
          <p:nvPr/>
        </p:nvSpPr>
        <p:spPr>
          <a:xfrm>
            <a:off x="14019630" y="13122338"/>
            <a:ext cx="6449228" cy="2558593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наличии у комиссии замечаний по выполнению условий готовности к работе в ОЗП – к акту прилагается перечень замечаний с указанием сроков их устранения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85AD85C7-956F-4D6B-B691-E72B6FD7F3DA}"/>
              </a:ext>
            </a:extLst>
          </p:cNvPr>
          <p:cNvSpPr/>
          <p:nvPr/>
        </p:nvSpPr>
        <p:spPr>
          <a:xfrm>
            <a:off x="6921283" y="16229764"/>
            <a:ext cx="6449228" cy="2557962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основании акта проверки готовности оформить паспорт готовности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 2-х экземплярах)</a:t>
            </a:r>
          </a:p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предоставить для регистрации в орган госэнергогазнадзора</a:t>
            </a:r>
          </a:p>
        </p:txBody>
      </p:sp>
      <p:sp>
        <p:nvSpPr>
          <p:cNvPr id="13" name="Стрелка: изогнутая вправо 12">
            <a:extLst>
              <a:ext uri="{FF2B5EF4-FFF2-40B4-BE49-F238E27FC236}">
                <a16:creationId xmlns:a16="http://schemas.microsoft.com/office/drawing/2014/main" id="{5DBBA136-FB53-4DD6-AAA2-A004CECF3B05}"/>
              </a:ext>
            </a:extLst>
          </p:cNvPr>
          <p:cNvSpPr/>
          <p:nvPr/>
        </p:nvSpPr>
        <p:spPr>
          <a:xfrm rot="10800000">
            <a:off x="20865022" y="8674284"/>
            <a:ext cx="4716217" cy="9308916"/>
          </a:xfrm>
          <a:prstGeom prst="curvedRightArrow">
            <a:avLst>
              <a:gd name="adj1" fmla="val 24316"/>
              <a:gd name="adj2" fmla="val 37200"/>
              <a:gd name="adj3" fmla="val 27247"/>
            </a:avLst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Стрелка: вниз 13">
            <a:extLst>
              <a:ext uri="{FF2B5EF4-FFF2-40B4-BE49-F238E27FC236}">
                <a16:creationId xmlns:a16="http://schemas.microsoft.com/office/drawing/2014/main" id="{E67FDD3E-66F3-465D-9550-FF7C82E05E0B}"/>
              </a:ext>
            </a:extLst>
          </p:cNvPr>
          <p:cNvSpPr/>
          <p:nvPr/>
        </p:nvSpPr>
        <p:spPr>
          <a:xfrm>
            <a:off x="13421237" y="3516688"/>
            <a:ext cx="484632" cy="40442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: вниз 23">
            <a:extLst>
              <a:ext uri="{FF2B5EF4-FFF2-40B4-BE49-F238E27FC236}">
                <a16:creationId xmlns:a16="http://schemas.microsoft.com/office/drawing/2014/main" id="{88F8AE87-7697-490C-B6F2-7F1E6F7F0E89}"/>
              </a:ext>
            </a:extLst>
          </p:cNvPr>
          <p:cNvSpPr/>
          <p:nvPr/>
        </p:nvSpPr>
        <p:spPr>
          <a:xfrm>
            <a:off x="13416348" y="10951997"/>
            <a:ext cx="484632" cy="40442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: вниз 24">
            <a:extLst>
              <a:ext uri="{FF2B5EF4-FFF2-40B4-BE49-F238E27FC236}">
                <a16:creationId xmlns:a16="http://schemas.microsoft.com/office/drawing/2014/main" id="{268C83C2-3EFA-4FD9-A8A3-F77146BD9A5A}"/>
              </a:ext>
            </a:extLst>
          </p:cNvPr>
          <p:cNvSpPr/>
          <p:nvPr/>
        </p:nvSpPr>
        <p:spPr>
          <a:xfrm>
            <a:off x="17088849" y="12663799"/>
            <a:ext cx="484632" cy="40442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: вниз 25">
            <a:extLst>
              <a:ext uri="{FF2B5EF4-FFF2-40B4-BE49-F238E27FC236}">
                <a16:creationId xmlns:a16="http://schemas.microsoft.com/office/drawing/2014/main" id="{BC94E0D7-8991-49AC-A2F0-91F6C1C4B99C}"/>
              </a:ext>
            </a:extLst>
          </p:cNvPr>
          <p:cNvSpPr/>
          <p:nvPr/>
        </p:nvSpPr>
        <p:spPr>
          <a:xfrm>
            <a:off x="9903581" y="12682048"/>
            <a:ext cx="484632" cy="40442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: вниз 26">
            <a:extLst>
              <a:ext uri="{FF2B5EF4-FFF2-40B4-BE49-F238E27FC236}">
                <a16:creationId xmlns:a16="http://schemas.microsoft.com/office/drawing/2014/main" id="{645E1321-F702-4859-8417-98D13845F059}"/>
              </a:ext>
            </a:extLst>
          </p:cNvPr>
          <p:cNvSpPr/>
          <p:nvPr/>
        </p:nvSpPr>
        <p:spPr>
          <a:xfrm>
            <a:off x="13421237" y="7765269"/>
            <a:ext cx="484632" cy="40442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: вниз 27">
            <a:extLst>
              <a:ext uri="{FF2B5EF4-FFF2-40B4-BE49-F238E27FC236}">
                <a16:creationId xmlns:a16="http://schemas.microsoft.com/office/drawing/2014/main" id="{79BF9894-DE95-4C1D-8930-0F8CC71B1FD7}"/>
              </a:ext>
            </a:extLst>
          </p:cNvPr>
          <p:cNvSpPr/>
          <p:nvPr/>
        </p:nvSpPr>
        <p:spPr>
          <a:xfrm>
            <a:off x="13421237" y="5369884"/>
            <a:ext cx="484632" cy="40442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: вниз 28">
            <a:extLst>
              <a:ext uri="{FF2B5EF4-FFF2-40B4-BE49-F238E27FC236}">
                <a16:creationId xmlns:a16="http://schemas.microsoft.com/office/drawing/2014/main" id="{DDBEA0C8-1FA5-4C14-8C79-DDCBE4BF0FE2}"/>
              </a:ext>
            </a:extLst>
          </p:cNvPr>
          <p:cNvSpPr/>
          <p:nvPr/>
        </p:nvSpPr>
        <p:spPr>
          <a:xfrm>
            <a:off x="17001928" y="15752977"/>
            <a:ext cx="484632" cy="40442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трелка: вниз 29">
            <a:extLst>
              <a:ext uri="{FF2B5EF4-FFF2-40B4-BE49-F238E27FC236}">
                <a16:creationId xmlns:a16="http://schemas.microsoft.com/office/drawing/2014/main" id="{D9490F7A-FD6A-4BDE-8F28-42C320504F9B}"/>
              </a:ext>
            </a:extLst>
          </p:cNvPr>
          <p:cNvSpPr/>
          <p:nvPr/>
        </p:nvSpPr>
        <p:spPr>
          <a:xfrm>
            <a:off x="9886931" y="15752977"/>
            <a:ext cx="484632" cy="40442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5C06D4E3-B08F-4AF7-B0DE-E8CFADCA8022}"/>
              </a:ext>
            </a:extLst>
          </p:cNvPr>
          <p:cNvSpPr/>
          <p:nvPr/>
        </p:nvSpPr>
        <p:spPr>
          <a:xfrm>
            <a:off x="6972009" y="110154"/>
            <a:ext cx="1322287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dirty="0">
                <a:ln w="0"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действий</a:t>
            </a:r>
            <a:endParaRPr lang="ru-RU" sz="9600" cap="none" spc="0" dirty="0">
              <a:ln w="0"/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3253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Изображение выглядит как внешний, красный, улица, легки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6A7A5E04-6C69-49B6-AE70-63E095C826D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06" r="-1" b="-1"/>
          <a:stretch/>
        </p:blipFill>
        <p:spPr>
          <a:xfrm>
            <a:off x="20" y="10"/>
            <a:ext cx="27155755" cy="1920239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30CF9AB-33F2-44C6-A07C-6AF34CE82F5C}"/>
              </a:ext>
            </a:extLst>
          </p:cNvPr>
          <p:cNvSpPr/>
          <p:nvPr/>
        </p:nvSpPr>
        <p:spPr>
          <a:xfrm>
            <a:off x="3516923" y="798790"/>
            <a:ext cx="23047569" cy="175432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4800" b="1" dirty="0">
                <a:ln w="0"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КОМИССИИ</a:t>
            </a:r>
          </a:p>
          <a:p>
            <a:pPr algn="ctr"/>
            <a:endParaRPr lang="ru-RU" sz="2800" b="1" dirty="0">
              <a:ln w="0"/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000" algn="just"/>
            <a:r>
              <a:rPr lang="ru-RU" sz="48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 готовности теплоисточников и тепловых сетей, организаций к работе в ОЗП должна быть проведена не позднее 30 сентября текущего года комиссией, созданной в соответствии с требованиями Правил, не позднее чем за 10 дней до начала ее работы.</a:t>
            </a:r>
          </a:p>
          <a:p>
            <a:pPr indent="450000" algn="just"/>
            <a:r>
              <a:rPr lang="ru-RU" sz="4800" dirty="0">
                <a:ln w="0"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комиссий должна быть организована в строгом соответствии со сроками, установленными утвержденными горрайисполкомами графиками оформления и регистрации паспортов готовности к работе в ОЗП.</a:t>
            </a:r>
          </a:p>
          <a:p>
            <a:pPr indent="450000" algn="just"/>
            <a:r>
              <a:rPr lang="ru-RU" sz="48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участии в работе комиссии ее члены в пределах своей компетенции подтверждают фактическую готовность теплоисточника и систем теплопотребления.</a:t>
            </a:r>
          </a:p>
          <a:p>
            <a:pPr indent="450000" algn="just"/>
            <a:endParaRPr lang="ru-RU" sz="4400" dirty="0">
              <a:ln w="0"/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000" algn="just"/>
            <a:r>
              <a:rPr lang="ru-RU" sz="4800" b="1" dirty="0">
                <a:ln w="0"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состав комиссии в обязательном порядке включаются:</a:t>
            </a:r>
            <a:r>
              <a:rPr lang="ru-RU" sz="4800" dirty="0">
                <a:ln w="0"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685800" indent="-685800" algn="just">
              <a:buFont typeface="Wingdings" panose="05000000000000000000" pitchFamily="2" charset="2"/>
              <a:buChar char="v"/>
            </a:pPr>
            <a:r>
              <a:rPr lang="ru-RU" sz="48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или уполномоченное им лицо и другие ответственные должностные лица организации;</a:t>
            </a:r>
          </a:p>
          <a:p>
            <a:pPr marL="685800" indent="-685800" algn="just">
              <a:buFont typeface="Wingdings" panose="05000000000000000000" pitchFamily="2" charset="2"/>
              <a:buChar char="v"/>
            </a:pPr>
            <a:r>
              <a:rPr lang="ru-RU" sz="48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представители органа госэнергогазнадзора по согласованию;</a:t>
            </a:r>
          </a:p>
          <a:p>
            <a:pPr marL="685800" indent="-685800" algn="just">
              <a:buFont typeface="Wingdings" panose="05000000000000000000" pitchFamily="2" charset="2"/>
              <a:buChar char="v"/>
            </a:pPr>
            <a:r>
              <a:rPr lang="ru-RU" sz="48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представитель местного исполнительного и распорядительного органа или уполномоченной им организации по согласованию:</a:t>
            </a:r>
          </a:p>
          <a:p>
            <a:pPr marL="685800" indent="450000" algn="just">
              <a:buFont typeface="Arial" panose="020B0604020202020204" pitchFamily="34" charset="0"/>
              <a:buChar char="•"/>
            </a:pPr>
            <a:r>
              <a:rPr lang="ru-RU" sz="48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жилищного фонда, не находящегося на обслуживании организаций, входящих в систему Министерства жилищно-коммунального хозяйства;</a:t>
            </a:r>
          </a:p>
          <a:p>
            <a:pPr marL="685800" indent="450000" algn="just">
              <a:buFont typeface="Arial" panose="020B0604020202020204" pitchFamily="34" charset="0"/>
              <a:buChar char="•"/>
            </a:pPr>
            <a:r>
              <a:rPr lang="ru-RU" sz="48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теплоисточников, отапливающих жилищный фонд (кроме теплоисточников энергоснабжающих организаций, входящих в состав ГПО «Белэнерго», и теплоисточников, находящихся на обслуживании организаций, входящих в систему Министерства жилищно-коммунального хозяйства).</a:t>
            </a:r>
          </a:p>
        </p:txBody>
      </p:sp>
    </p:spTree>
    <p:extLst>
      <p:ext uri="{BB962C8B-B14F-4D97-AF65-F5344CB8AC3E}">
        <p14:creationId xmlns:p14="http://schemas.microsoft.com/office/powerpoint/2010/main" val="72529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4750" advTm="84750"/>
    </mc:Choice>
    <mc:Fallback xmlns="">
      <p:transition spd="slow" advTm="8475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Изображение выглядит как внешний, красный, улица, легки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6A7A5E04-6C69-49B6-AE70-63E095C826D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06" r="-1" b="-1"/>
          <a:stretch/>
        </p:blipFill>
        <p:spPr>
          <a:xfrm>
            <a:off x="20" y="10"/>
            <a:ext cx="27155755" cy="1920239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30CF9AB-33F2-44C6-A07C-6AF34CE82F5C}"/>
              </a:ext>
            </a:extLst>
          </p:cNvPr>
          <p:cNvSpPr/>
          <p:nvPr/>
        </p:nvSpPr>
        <p:spPr>
          <a:xfrm>
            <a:off x="8721968" y="3739439"/>
            <a:ext cx="16697149" cy="115416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>
                <a:ln w="0"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ОФОРМЛЕНИЯ </a:t>
            </a:r>
          </a:p>
          <a:p>
            <a:pPr algn="ctr"/>
            <a:r>
              <a:rPr lang="ru-RU" sz="7200" b="1" cap="all" dirty="0">
                <a:ln w="0"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письменной ЗАЯВКИ на вызов представителей ОРГАНА ГОСЭНЕРГОГАЗНАДЗОРА ДЛЯ УЧАСТИЯ В КОМИССИИ ПО Проверке готовности организации, в том числе теплоисточника и тепловых сетей, к работе в ОЗП </a:t>
            </a:r>
            <a:endParaRPr lang="ru-RU" sz="4800" b="1" dirty="0">
              <a:ln w="0"/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4800" b="1" dirty="0">
              <a:ln w="0"/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4800" cap="none" spc="0" dirty="0">
              <a:ln w="0"/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4" name="Трехмерная модель 3" descr="Напечатанный документ">
                <a:extLst>
                  <a:ext uri="{FF2B5EF4-FFF2-40B4-BE49-F238E27FC236}">
                    <a16:creationId xmlns:a16="http://schemas.microsoft.com/office/drawing/2014/main" id="{7CA0CAAF-FDD5-4CDB-BE20-E814F9BF3B18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3351245" y="4747851"/>
              <a:ext cx="6238231" cy="7863515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6238231" cy="7863515"/>
                    </a:xfrm>
                    <a:prstGeom prst="rect">
                      <a:avLst/>
                    </a:prstGeom>
                  </am3d:spPr>
                  <am3d:camera>
                    <am3d:pos x="0" y="0" z="56475043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9805309" d="1000000"/>
                    <am3d:preTrans dx="-1048" dy="-18000000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-1040860" ay="1023026" az="-313994"/>
                    <am3d:postTrans dx="0" dy="0" dz="0"/>
                  </am3d:trans>
                  <am3d:raster rName="Office3DRenderer" rVer="16.0.8326">
                    <am3d:blip r:embed="rId4"/>
                  </am3d:raster>
                  <am3d:objViewport viewportSz="9594007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4" name="Трехмерная модель 3" descr="Напечатанный документ">
                <a:extLst>
                  <a:ext uri="{FF2B5EF4-FFF2-40B4-BE49-F238E27FC236}">
                    <a16:creationId xmlns:a16="http://schemas.microsoft.com/office/drawing/2014/main" id="{7CA0CAAF-FDD5-4CDB-BE20-E814F9BF3B18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351245" y="4747851"/>
                <a:ext cx="6238231" cy="786351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5" name="Трехмерная модель 4" descr="Подставка для ручки">
                <a:extLst>
                  <a:ext uri="{FF2B5EF4-FFF2-40B4-BE49-F238E27FC236}">
                    <a16:creationId xmlns:a16="http://schemas.microsoft.com/office/drawing/2014/main" id="{28C57F35-C18D-48C4-906C-5BD9566F8551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464606112"/>
                  </p:ext>
                </p:extLst>
              </p:nvPr>
            </p:nvGraphicFramePr>
            <p:xfrm rot="465095">
              <a:off x="23148066" y="12745708"/>
              <a:ext cx="2246113" cy="3750032"/>
            </p:xfrm>
            <a:graphic>
              <a:graphicData uri="http://schemas.microsoft.com/office/drawing/2017/model3d">
                <am3d:model3d r:embed="rId5">
                  <am3d:spPr>
                    <a:xfrm rot="465095">
                      <a:off x="0" y="0"/>
                      <a:ext cx="2246113" cy="3750032"/>
                    </a:xfrm>
                    <a:prstGeom prst="rect">
                      <a:avLst/>
                    </a:prstGeom>
                  </am3d:spPr>
                  <am3d:camera>
                    <am3d:pos x="0" y="0" z="59736906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2724409" d="1000000"/>
                    <am3d:preTrans dx="452922" dy="-1313056" dz="-625457"/>
                    <am3d:scale>
                      <am3d:sx n="1000000" d="1000000"/>
                      <am3d:sy n="1000000" d="1000000"/>
                      <am3d:sz n="1000000" d="1000000"/>
                    </am3d:scale>
                    <am3d:rot ax="1204104" ay="1391283" az="491141"/>
                    <am3d:postTrans dx="0" dy="0" dz="0"/>
                  </am3d:trans>
                  <am3d:raster rName="Office3DRenderer" rVer="16.0.8326">
                    <am3d:blip r:embed="rId6"/>
                  </am3d:raster>
                  <am3d:objViewport viewportSz="3866797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5" name="Трехмерная модель 4" descr="Подставка для ручки">
                <a:extLst>
                  <a:ext uri="{FF2B5EF4-FFF2-40B4-BE49-F238E27FC236}">
                    <a16:creationId xmlns:a16="http://schemas.microsoft.com/office/drawing/2014/main" id="{28C57F35-C18D-48C4-906C-5BD9566F8551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 rot="465095">
                <a:off x="23148066" y="12745708"/>
                <a:ext cx="2246113" cy="3750032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0226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500" advClick="0" advTm="7000"/>
    </mc:Choice>
    <mc:Fallback xmlns="">
      <p:transition spd="slow" advClick="0" advTm="7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B3C2EC7-063E-4F73-8E3B-9AD9E12A99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155775" cy="19202400"/>
          </a:xfrm>
          <a:prstGeom prst="rect">
            <a:avLst/>
          </a:prstGeom>
        </p:spPr>
      </p:pic>
      <p:sp>
        <p:nvSpPr>
          <p:cNvPr id="11" name="AutoShape 3">
            <a:extLst>
              <a:ext uri="{FF2B5EF4-FFF2-40B4-BE49-F238E27FC236}">
                <a16:creationId xmlns:a16="http://schemas.microsoft.com/office/drawing/2014/main" id="{A6E6C477-58B7-2317-67DB-C91FCE4AF7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19916" y="838619"/>
            <a:ext cx="3860691" cy="866671"/>
          </a:xfrm>
          <a:prstGeom prst="wedgeRectCallout">
            <a:avLst>
              <a:gd name="adj1" fmla="val -118765"/>
              <a:gd name="adj2" fmla="val 60228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lang="ru-RU" sz="2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Оформляется на бланке организации</a:t>
            </a:r>
            <a:endParaRPr kumimoji="0" lang="ru-RU" altLang="ru-RU" sz="320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AutoShape 3">
            <a:extLst>
              <a:ext uri="{FF2B5EF4-FFF2-40B4-BE49-F238E27FC236}">
                <a16:creationId xmlns:a16="http://schemas.microsoft.com/office/drawing/2014/main" id="{29CB7B57-8D1F-87FF-E792-FD5B4B296A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48986" y="4181044"/>
            <a:ext cx="4202552" cy="1258464"/>
          </a:xfrm>
          <a:prstGeom prst="wedgeRectCallout">
            <a:avLst>
              <a:gd name="adj1" fmla="val -66705"/>
              <a:gd name="adj2" fmla="val 26207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lang="ru-RU" sz="2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Указывается руководитель структурного подразделения органа госэнергогазнадзора </a:t>
            </a:r>
            <a:endParaRPr kumimoji="0" lang="ru-RU" altLang="ru-RU" sz="320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AutoShape 3">
            <a:extLst>
              <a:ext uri="{FF2B5EF4-FFF2-40B4-BE49-F238E27FC236}">
                <a16:creationId xmlns:a16="http://schemas.microsoft.com/office/drawing/2014/main" id="{CFC69111-8684-EAA3-CA9C-B3EE8FEBE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473022" y="9620552"/>
            <a:ext cx="4202552" cy="2270743"/>
          </a:xfrm>
          <a:prstGeom prst="wedgeRectCallout">
            <a:avLst>
              <a:gd name="adj1" fmla="val -88463"/>
              <a:gd name="adj2" fmla="val -50615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ts val="800"/>
              </a:spcAft>
            </a:pPr>
            <a:r>
              <a:rPr lang="ru-RU" sz="2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Указываются объекты (потребитель тепловой энергии и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(или) теплоисточник)</a:t>
            </a:r>
            <a:r>
              <a:rPr lang="ru-RU" sz="2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которые планируется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предъявить комиссии для проверки</a:t>
            </a:r>
            <a:endParaRPr kumimoji="0" lang="ru-RU" altLang="ru-RU" sz="320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AutoShape 3">
            <a:extLst>
              <a:ext uri="{FF2B5EF4-FFF2-40B4-BE49-F238E27FC236}">
                <a16:creationId xmlns:a16="http://schemas.microsoft.com/office/drawing/2014/main" id="{DF00FD49-00C5-13A4-560C-6D77329F1D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473022" y="9620552"/>
            <a:ext cx="4202552" cy="2270744"/>
          </a:xfrm>
          <a:prstGeom prst="wedgeRectCallout">
            <a:avLst>
              <a:gd name="adj1" fmla="val -90137"/>
              <a:gd name="adj2" fmla="val 4108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ts val="800"/>
              </a:spcAft>
            </a:pPr>
            <a:endParaRPr kumimoji="0" lang="ru-RU" altLang="ru-RU" sz="320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AutoShape 4">
            <a:extLst>
              <a:ext uri="{FF2B5EF4-FFF2-40B4-BE49-F238E27FC236}">
                <a16:creationId xmlns:a16="http://schemas.microsoft.com/office/drawing/2014/main" id="{260501E0-3901-5E88-BA44-266700B602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4015" y="11090031"/>
            <a:ext cx="3893960" cy="2769723"/>
          </a:xfrm>
          <a:prstGeom prst="wedgeRectCallout">
            <a:avLst>
              <a:gd name="adj1" fmla="val 49703"/>
              <a:gd name="adj2" fmla="val 63946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Прилагается перечень объектов теплопотребления организации (здания, ЦТП, жилые дома и т.п.) и (или) теплоисточников, принадлежащих данной организации</a:t>
            </a:r>
            <a:endParaRPr kumimoji="0" lang="ru-RU" altLang="ru-RU" sz="20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Объект 7">
            <a:extLst>
              <a:ext uri="{FF2B5EF4-FFF2-40B4-BE49-F238E27FC236}">
                <a16:creationId xmlns:a16="http://schemas.microsoft.com/office/drawing/2014/main" id="{1BE0C434-0BE8-49B7-ABC1-4BCC3AD42AD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4091876"/>
              </p:ext>
            </p:extLst>
          </p:nvPr>
        </p:nvGraphicFramePr>
        <p:xfrm>
          <a:off x="6822829" y="750277"/>
          <a:ext cx="15615140" cy="184521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5" name="Document" r:id="rId4" imgW="5971101" imgH="8041212" progId="Word.Document.12">
                  <p:embed/>
                </p:oleObj>
              </mc:Choice>
              <mc:Fallback>
                <p:oleObj name="Document" r:id="rId4" imgW="5971101" imgH="804121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822829" y="750277"/>
                        <a:ext cx="15615140" cy="184521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Овал 13">
            <a:extLst>
              <a:ext uri="{FF2B5EF4-FFF2-40B4-BE49-F238E27FC236}">
                <a16:creationId xmlns:a16="http://schemas.microsoft.com/office/drawing/2014/main" id="{5DC62F90-90C2-0280-273B-667C75973069}"/>
              </a:ext>
            </a:extLst>
          </p:cNvPr>
          <p:cNvSpPr/>
          <p:nvPr/>
        </p:nvSpPr>
        <p:spPr>
          <a:xfrm>
            <a:off x="15052431" y="3942946"/>
            <a:ext cx="6869723" cy="241495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id="{4A1A5AF4-1E9E-3E2F-36BC-E811FF2D783E}"/>
              </a:ext>
            </a:extLst>
          </p:cNvPr>
          <p:cNvSpPr/>
          <p:nvPr/>
        </p:nvSpPr>
        <p:spPr>
          <a:xfrm>
            <a:off x="9304999" y="9056369"/>
            <a:ext cx="11535507" cy="100818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>
            <a:extLst>
              <a:ext uri="{FF2B5EF4-FFF2-40B4-BE49-F238E27FC236}">
                <a16:creationId xmlns:a16="http://schemas.microsoft.com/office/drawing/2014/main" id="{D48AEF4D-74E1-A77E-2F2F-BEF38E9926EF}"/>
              </a:ext>
            </a:extLst>
          </p:cNvPr>
          <p:cNvSpPr/>
          <p:nvPr/>
        </p:nvSpPr>
        <p:spPr>
          <a:xfrm>
            <a:off x="9906000" y="10334074"/>
            <a:ext cx="10811800" cy="96151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E4156889-993D-B8F0-6475-E255937289B9}"/>
              </a:ext>
            </a:extLst>
          </p:cNvPr>
          <p:cNvSpPr/>
          <p:nvPr/>
        </p:nvSpPr>
        <p:spPr>
          <a:xfrm>
            <a:off x="8581292" y="586154"/>
            <a:ext cx="11535508" cy="241495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Овал 1">
            <a:extLst>
              <a:ext uri="{FF2B5EF4-FFF2-40B4-BE49-F238E27FC236}">
                <a16:creationId xmlns:a16="http://schemas.microsoft.com/office/drawing/2014/main" id="{21C99AE0-1C1B-56FC-13CA-DCE645C5FB74}"/>
              </a:ext>
            </a:extLst>
          </p:cNvPr>
          <p:cNvSpPr/>
          <p:nvPr/>
        </p:nvSpPr>
        <p:spPr>
          <a:xfrm>
            <a:off x="6437975" y="13888659"/>
            <a:ext cx="6340179" cy="7213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22400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44505C4A-6563-437C-BBA0-98FE53BE77C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0" r="1" b="1"/>
          <a:stretch/>
        </p:blipFill>
        <p:spPr>
          <a:xfrm>
            <a:off x="20" y="10"/>
            <a:ext cx="27155755" cy="1920239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BC6E419-9C8D-4163-B2AC-0850C6920DD0}"/>
              </a:ext>
            </a:extLst>
          </p:cNvPr>
          <p:cNvSpPr/>
          <p:nvPr/>
        </p:nvSpPr>
        <p:spPr>
          <a:xfrm>
            <a:off x="4548551" y="752624"/>
            <a:ext cx="10621109" cy="176971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571500" indent="-571500" algn="just">
              <a:buFont typeface="Wingdings" panose="05000000000000000000" pitchFamily="2" charset="2"/>
              <a:buChar char="§"/>
            </a:pPr>
            <a:r>
              <a:rPr lang="ru-RU" sz="44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подготовки организаций к отопительному сезону, его проведения и завершения, утвержденные </a:t>
            </a:r>
            <a:r>
              <a:rPr lang="ru-RU" sz="4400" dirty="0" err="1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постановле-нием</a:t>
            </a:r>
            <a:r>
              <a:rPr lang="ru-RU" sz="44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 Совета Министров Республики Беларусь от 14 мая 2020 г. №286</a:t>
            </a:r>
          </a:p>
          <a:p>
            <a:pPr algn="just"/>
            <a:endParaRPr lang="ru-RU" sz="4400" dirty="0">
              <a:ln w="0"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 algn="just">
              <a:buFont typeface="Wingdings" panose="05000000000000000000" pitchFamily="2" charset="2"/>
              <a:buChar char="§"/>
            </a:pPr>
            <a:r>
              <a:rPr lang="ru-RU" sz="44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Совета Министров Республики Беларусь «О подготовке к работе в осенне-зимний период 2024/2025 года»</a:t>
            </a:r>
          </a:p>
          <a:p>
            <a:endParaRPr lang="ru-RU" sz="4400" dirty="0">
              <a:ln w="0"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 algn="just">
              <a:buFont typeface="Wingdings" panose="05000000000000000000" pitchFamily="2" charset="2"/>
              <a:buChar char="§"/>
            </a:pPr>
            <a:r>
              <a:rPr lang="ru-RU" sz="44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Витебского областного исполнительного комитета «Об итогах отопительного периода 2023/2024 года и подготовке к работе в осенне-зимний период 2024/2025 года»</a:t>
            </a:r>
          </a:p>
          <a:p>
            <a:endParaRPr lang="ru-RU" sz="4400" dirty="0">
              <a:ln w="0"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§"/>
            </a:pPr>
            <a:r>
              <a:rPr lang="ru-RU" sz="44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Решения горрайисполкомов области</a:t>
            </a:r>
          </a:p>
          <a:p>
            <a:pPr marL="571500" indent="-571500">
              <a:buFont typeface="Wingdings" panose="05000000000000000000" pitchFamily="2" charset="2"/>
              <a:buChar char="§"/>
            </a:pPr>
            <a:endParaRPr lang="ru-RU" sz="4400" dirty="0">
              <a:ln w="0"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 algn="just">
              <a:buFont typeface="Wingdings" panose="05000000000000000000" pitchFamily="2" charset="2"/>
              <a:buChar char="§"/>
            </a:pPr>
            <a:r>
              <a:rPr lang="ru-RU" sz="4400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Графики оформления и регистрации паспортов готовности потребителей тепловой энергии и теплоисточников к работе в осенне-зимний период 2024/2025 года организациями города (района), утвержденные в горрайисполкомах</a:t>
            </a:r>
          </a:p>
        </p:txBody>
      </p:sp>
    </p:spTree>
    <p:extLst>
      <p:ext uri="{BB962C8B-B14F-4D97-AF65-F5344CB8AC3E}">
        <p14:creationId xmlns:p14="http://schemas.microsoft.com/office/powerpoint/2010/main" val="1346474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6500" advClick="0" advTm="36500"/>
    </mc:Choice>
    <mc:Fallback xmlns="">
      <p:transition spd="slow" advClick="0" advTm="3650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Изображение выглядит как внешний, красный, улица, легки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6A7A5E04-6C69-49B6-AE70-63E095C826D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06" r="-1" b="-1"/>
          <a:stretch/>
        </p:blipFill>
        <p:spPr>
          <a:xfrm>
            <a:off x="20" y="10"/>
            <a:ext cx="27155755" cy="1920239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30CF9AB-33F2-44C6-A07C-6AF34CE82F5C}"/>
              </a:ext>
            </a:extLst>
          </p:cNvPr>
          <p:cNvSpPr/>
          <p:nvPr/>
        </p:nvSpPr>
        <p:spPr>
          <a:xfrm>
            <a:off x="3798277" y="3338239"/>
            <a:ext cx="21799987" cy="747897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all" dirty="0">
                <a:ln w="0"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документов, </a:t>
            </a:r>
          </a:p>
          <a:p>
            <a:pPr algn="ctr"/>
            <a:r>
              <a:rPr lang="ru-RU" sz="7200" b="1" cap="all" dirty="0">
                <a:ln w="0"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подлежащих рассмотрению</a:t>
            </a:r>
          </a:p>
          <a:p>
            <a:pPr algn="ctr"/>
            <a:r>
              <a:rPr lang="ru-RU" sz="7200" b="1" cap="all" dirty="0">
                <a:ln w="0"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представителем ОРГАНА ГОСЭНЕРГОГАЗНАДЗОРА при Участии В КОМИССИИ ПО Проверке готовности организаций к работе в ОЗП </a:t>
            </a:r>
            <a:endParaRPr lang="ru-RU" sz="4800" b="1" dirty="0">
              <a:ln w="0"/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4800" cap="none" spc="0" dirty="0">
              <a:ln w="0"/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4" name="Трехмерная модель 3" descr="Контрольный список">
                <a:extLst>
                  <a:ext uri="{FF2B5EF4-FFF2-40B4-BE49-F238E27FC236}">
                    <a16:creationId xmlns:a16="http://schemas.microsoft.com/office/drawing/2014/main" id="{BD0717B9-3BF6-419C-B317-CEBD39E928F2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333441776"/>
                  </p:ext>
                </p:extLst>
              </p:nvPr>
            </p:nvGraphicFramePr>
            <p:xfrm rot="2146685">
              <a:off x="10575876" y="8366457"/>
              <a:ext cx="8507717" cy="9748962"/>
            </p:xfrm>
            <a:graphic>
              <a:graphicData uri="http://schemas.microsoft.com/office/drawing/2017/model3d">
                <am3d:model3d r:embed="rId3">
                  <am3d:spPr>
                    <a:xfrm rot="2146685">
                      <a:off x="0" y="0"/>
                      <a:ext cx="8507717" cy="9748962"/>
                    </a:xfrm>
                    <a:prstGeom prst="rect">
                      <a:avLst/>
                    </a:prstGeom>
                  </am3d:spPr>
                  <am3d:camera>
                    <am3d:pos x="0" y="0" z="61616842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83313" d="1000000"/>
                    <am3d:preTrans dx="-2" dy="-8018320" dz="-1001795"/>
                    <am3d:scale>
                      <am3d:sx n="1000000" d="1000000"/>
                      <am3d:sy n="1000000" d="1000000"/>
                      <am3d:sz n="1000000" d="1000000"/>
                    </am3d:scale>
                    <am3d:rot ax="3168202" ay="2178808" az="2277850"/>
                    <am3d:postTrans dx="0" dy="0" dz="0"/>
                  </am3d:trans>
                  <am3d:raster rName="Office3DRenderer" rVer="16.0.8326">
                    <am3d:blip r:embed="rId4"/>
                  </am3d:raster>
                  <am3d:objViewport viewportSz="11029596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4" name="Трехмерная модель 3" descr="Контрольный список">
                <a:extLst>
                  <a:ext uri="{FF2B5EF4-FFF2-40B4-BE49-F238E27FC236}">
                    <a16:creationId xmlns:a16="http://schemas.microsoft.com/office/drawing/2014/main" id="{BD0717B9-3BF6-419C-B317-CEBD39E928F2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2146685">
                <a:off x="10575876" y="8366457"/>
                <a:ext cx="8507717" cy="9748962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03825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500" advClick="0" advTm="7000"/>
    </mc:Choice>
    <mc:Fallback xmlns="">
      <p:transition spd="slow" advClick="0" advTm="7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10">
            <a:extLst>
              <a:ext uri="{FF2B5EF4-FFF2-40B4-BE49-F238E27FC236}">
                <a16:creationId xmlns:a16="http://schemas.microsoft.com/office/drawing/2014/main" id="{CD6BDBE4-023C-496C-9C83-6ECCC83927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-1" b="405"/>
          <a:stretch/>
        </p:blipFill>
        <p:spPr>
          <a:xfrm>
            <a:off x="0" y="0"/>
            <a:ext cx="27155755" cy="19202390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A711AE1B-18D1-4215-94A3-C54DFE0985C8}"/>
              </a:ext>
            </a:extLst>
          </p:cNvPr>
          <p:cNvSpPr/>
          <p:nvPr/>
        </p:nvSpPr>
        <p:spPr>
          <a:xfrm>
            <a:off x="3975142" y="1391273"/>
            <a:ext cx="22659689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4800" b="1" cap="none" spc="0" dirty="0">
                <a:ln w="0"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Для подтверждения готовности организаций и (или) теплоисточников к работе в осенне-зимний период представителю органа госэнергогазнадзора по надзору за теплоустановками предъявляется следующая документация: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795AAA5-89D2-4FA3-A831-AB5E44179FD1}"/>
              </a:ext>
            </a:extLst>
          </p:cNvPr>
          <p:cNvSpPr/>
          <p:nvPr/>
        </p:nvSpPr>
        <p:spPr>
          <a:xfrm>
            <a:off x="3975141" y="4343098"/>
            <a:ext cx="22659689" cy="133882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857250" indent="-857250" algn="just">
              <a:buFont typeface="Wingdings" panose="05000000000000000000" pitchFamily="2" charset="2"/>
              <a:buChar char="v"/>
            </a:pPr>
            <a:r>
              <a:rPr lang="ru-RU" sz="48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распорядительный документ о создании комиссии по проверке готовности к работе в предстоящий осенне-зимний период </a:t>
            </a:r>
            <a:r>
              <a:rPr lang="ru-RU" sz="4800" i="1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(должна быть создана не позднее чем за 10 дней до начала работы комиссии)</a:t>
            </a:r>
            <a:r>
              <a:rPr lang="ru-RU" sz="48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857250" indent="-857250" algn="just">
              <a:buFont typeface="Wingdings" panose="05000000000000000000" pitchFamily="2" charset="2"/>
              <a:buChar char="v"/>
            </a:pPr>
            <a:r>
              <a:rPr lang="ru-RU" sz="4800" cap="none" spc="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организационно-технических мероприятий по подготовке к работе в предстоящий ОЗП в части подготовки систем теплоснабжения и теплопотребления, разработанный до 15 июня текущего года;</a:t>
            </a:r>
            <a:endParaRPr lang="ru-RU" sz="4800" dirty="0">
              <a:ln w="0"/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57250" indent="-857250" algn="just">
              <a:buFont typeface="Wingdings" panose="05000000000000000000" pitchFamily="2" charset="2"/>
              <a:buChar char="v"/>
            </a:pPr>
            <a:r>
              <a:rPr lang="ru-RU" sz="4800" cap="none" spc="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документы, подтверждающие наличие в организации:</a:t>
            </a:r>
          </a:p>
          <a:p>
            <a:pPr marL="720000" indent="720000" algn="just"/>
            <a:r>
              <a:rPr lang="ru-RU" sz="48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лица, ответственного за тепловое хозяйство </a:t>
            </a:r>
            <a:r>
              <a:rPr lang="ru-RU" sz="4800" i="1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(распорядительный документ о назначении лица, ответственного за тепловое хозяйство, и документ, подтверждающий прохождение им проверки знаний по вопросам устройства, технической эксплуатации и безопасности при эксплуатации теплоустановок и тепловых сетей)</a:t>
            </a:r>
            <a:r>
              <a:rPr lang="ru-RU" sz="48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720000" indent="720000" algn="just"/>
            <a:r>
              <a:rPr lang="ru-RU" sz="4800" cap="none" spc="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обслуживающего персонала, эксплуатирующего теплоустановки и тепловые сети, или договора со специализированной организацией на обслуживание теплоустановок и тепловых сетей </a:t>
            </a:r>
            <a:r>
              <a:rPr lang="ru-RU" sz="4800" i="1" cap="none" spc="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 случае отсутствия обслуживающего персонала в организации)</a:t>
            </a:r>
            <a:r>
              <a:rPr lang="ru-RU" sz="4800" cap="none" spc="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720000" indent="720000" algn="just"/>
            <a:r>
              <a:rPr lang="ru-RU" sz="4800" cap="none" spc="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обслуживающего персонала, эксплуатирующего теплоисточник </a:t>
            </a:r>
            <a:r>
              <a:rPr lang="ru-RU" sz="4800" i="1" cap="none" spc="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(при его наличии)</a:t>
            </a:r>
            <a:r>
              <a:rPr lang="ru-RU" sz="4800" cap="none" spc="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383267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2500" advClick="0" advTm="62500"/>
    </mc:Choice>
    <mc:Fallback xmlns="">
      <p:transition spd="slow" advClick="0" advTm="625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10">
            <a:extLst>
              <a:ext uri="{FF2B5EF4-FFF2-40B4-BE49-F238E27FC236}">
                <a16:creationId xmlns:a16="http://schemas.microsoft.com/office/drawing/2014/main" id="{CD6BDBE4-023C-496C-9C83-6ECCC83927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-1" b="405"/>
          <a:stretch/>
        </p:blipFill>
        <p:spPr>
          <a:xfrm>
            <a:off x="0" y="0"/>
            <a:ext cx="27155755" cy="1920239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795AAA5-89D2-4FA3-A831-AB5E44179FD1}"/>
              </a:ext>
            </a:extLst>
          </p:cNvPr>
          <p:cNvSpPr/>
          <p:nvPr/>
        </p:nvSpPr>
        <p:spPr>
          <a:xfrm>
            <a:off x="3623449" y="3799314"/>
            <a:ext cx="22659689" cy="89562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857250" indent="-857250" algn="just">
              <a:buFont typeface="Wingdings" panose="05000000000000000000" pitchFamily="2" charset="2"/>
              <a:buChar char="v"/>
            </a:pPr>
            <a:r>
              <a:rPr lang="ru-RU" sz="48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свидетельства о поверке приборов учета тепловой энергии (при их отсутствии – документы, подтверждающие направление их на поверку);</a:t>
            </a:r>
          </a:p>
          <a:p>
            <a:pPr algn="just"/>
            <a:endParaRPr lang="ru-RU" sz="4800" dirty="0">
              <a:ln w="0"/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57250" indent="-857250" algn="just">
              <a:buFont typeface="Wingdings" panose="05000000000000000000" pitchFamily="2" charset="2"/>
              <a:buChar char="v"/>
            </a:pPr>
            <a:r>
              <a:rPr lang="ru-RU" sz="48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акты, подтверждающие выполнение работ по гидравлическим испытаниям тепловых сетей, водоподогревателей, по гидравлическим испытаниям и промывке трубопроводов и оборудования тепловых пунктов, систем отопления, трубопроводов и калориферов систем вентиляции, содержащих сведения о параметрах испытаний, а также о рабочем давлении теплоносителя (</a:t>
            </a:r>
            <a:r>
              <a:rPr lang="ru-RU" sz="4800" dirty="0" err="1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3200" dirty="0" err="1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</a:t>
            </a:r>
            <a:r>
              <a:rPr lang="ru-RU" sz="48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algn="just"/>
            <a:endParaRPr lang="ru-RU" sz="4800" dirty="0">
              <a:ln w="0"/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57250" indent="-857250" algn="just">
              <a:buFont typeface="Wingdings" panose="05000000000000000000" pitchFamily="2" charset="2"/>
              <a:buChar char="v"/>
            </a:pPr>
            <a:r>
              <a:rPr lang="ru-RU" sz="48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акты разграничения балансовой принадлежности и эксплуатационной ответственности сторон </a:t>
            </a:r>
            <a:r>
              <a:rPr lang="ru-RU" sz="4800" i="1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 объектам, теплоснабжение которых осуществляется энергоснабжающей организацией по договору теплоснабжения)</a:t>
            </a:r>
            <a:r>
              <a:rPr lang="ru-RU" sz="48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36912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2500" advClick="0" advTm="62500"/>
    </mc:Choice>
    <mc:Fallback xmlns="">
      <p:transition spd="slow" advClick="0" advTm="625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Изображение выглядит как внешний, красный, улица, легки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6A7A5E04-6C69-49B6-AE70-63E095C826D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06" r="-1" b="-1"/>
          <a:stretch/>
        </p:blipFill>
        <p:spPr>
          <a:xfrm>
            <a:off x="20" y="10"/>
            <a:ext cx="27155755" cy="1920239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30CF9AB-33F2-44C6-A07C-6AF34CE82F5C}"/>
              </a:ext>
            </a:extLst>
          </p:cNvPr>
          <p:cNvSpPr/>
          <p:nvPr/>
        </p:nvSpPr>
        <p:spPr>
          <a:xfrm>
            <a:off x="15312902" y="3888894"/>
            <a:ext cx="11136922" cy="1191095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 algn="just">
              <a:buFont typeface="Wingdings" panose="05000000000000000000" pitchFamily="2" charset="2"/>
              <a:buChar char="v"/>
            </a:pPr>
            <a:r>
              <a:rPr lang="ru-RU" sz="48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положение о взаимоотношениях с потребителями и взаимодействии при авариях и инцидентах </a:t>
            </a:r>
            <a:r>
              <a:rPr lang="ru-RU" sz="4800" i="1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(при отпуске тепловой энергии сторонним потребителям)</a:t>
            </a:r>
            <a:r>
              <a:rPr lang="ru-RU" sz="48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endParaRPr lang="ru-RU" sz="4800" dirty="0">
              <a:ln w="0"/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indent="-685800" algn="just">
              <a:buFont typeface="Wingdings" panose="05000000000000000000" pitchFamily="2" charset="2"/>
              <a:buChar char="v"/>
            </a:pPr>
            <a:r>
              <a:rPr lang="ru-RU" sz="48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 Госпромнадзора (иной организации, осуществляющей государственный надзор в области промышленной безопасности), выдаваемое по результатам обследования котельной в части ее готовности к работе в ОЗП – </a:t>
            </a:r>
            <a:r>
              <a:rPr lang="ru-RU" sz="4800" i="1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котельным мощностью более 200 киловатт независимо от мощности установленных в ней котлов</a:t>
            </a:r>
            <a:r>
              <a:rPr lang="ru-RU" sz="48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FBDFA87-98AD-4709-A190-0530925E7F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3877" y="4056254"/>
            <a:ext cx="12199261" cy="11207192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074B6BB-55A5-42F6-B85F-3553F1C1AB6A}"/>
              </a:ext>
            </a:extLst>
          </p:cNvPr>
          <p:cNvSpPr/>
          <p:nvPr/>
        </p:nvSpPr>
        <p:spPr>
          <a:xfrm>
            <a:off x="3929097" y="2016439"/>
            <a:ext cx="2276760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4800" b="1" dirty="0">
                <a:ln w="0"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наличии в организации теплоисточника(</a:t>
            </a:r>
            <a:r>
              <a:rPr lang="ru-RU" sz="4800" b="1" dirty="0" err="1">
                <a:ln w="0"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ru-RU" sz="4800" b="1" dirty="0">
                <a:ln w="0"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дополнительно предъявляются:</a:t>
            </a:r>
          </a:p>
        </p:txBody>
      </p:sp>
    </p:spTree>
    <p:extLst>
      <p:ext uri="{BB962C8B-B14F-4D97-AF65-F5344CB8AC3E}">
        <p14:creationId xmlns:p14="http://schemas.microsoft.com/office/powerpoint/2010/main" val="1736140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0" advClick="0" advTm="27500"/>
    </mc:Choice>
    <mc:Fallback xmlns="">
      <p:transition spd="slow" advClick="0" advTm="275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10">
            <a:extLst>
              <a:ext uri="{FF2B5EF4-FFF2-40B4-BE49-F238E27FC236}">
                <a16:creationId xmlns:a16="http://schemas.microsoft.com/office/drawing/2014/main" id="{CD6BDBE4-023C-496C-9C83-6ECCC83927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-1" b="405"/>
          <a:stretch/>
        </p:blipFill>
        <p:spPr>
          <a:xfrm>
            <a:off x="0" y="0"/>
            <a:ext cx="27155755" cy="19202390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A711AE1B-18D1-4215-94A3-C54DFE0985C8}"/>
              </a:ext>
            </a:extLst>
          </p:cNvPr>
          <p:cNvSpPr/>
          <p:nvPr/>
        </p:nvSpPr>
        <p:spPr>
          <a:xfrm>
            <a:off x="3693787" y="383664"/>
            <a:ext cx="22659689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4800" b="1" dirty="0">
                <a:ln w="0"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Для подтверждения обеспечения надежности электроснабжения к работе в предстоящий </a:t>
            </a:r>
            <a:r>
              <a:rPr lang="ru-RU" sz="4800" b="1" cap="none" spc="0" dirty="0">
                <a:ln w="0"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осенне-зимний период</a:t>
            </a:r>
            <a:r>
              <a:rPr lang="ru-RU" sz="4800" b="1" dirty="0">
                <a:ln w="0"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представителю органа госэнергогазнадзора по надзору за электроустановками предъявляются:</a:t>
            </a:r>
            <a:endParaRPr lang="ru-RU" sz="4800" b="1" cap="none" spc="0" dirty="0">
              <a:ln w="0"/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795AAA5-89D2-4FA3-A831-AB5E44179FD1}"/>
              </a:ext>
            </a:extLst>
          </p:cNvPr>
          <p:cNvSpPr/>
          <p:nvPr/>
        </p:nvSpPr>
        <p:spPr>
          <a:xfrm>
            <a:off x="3693787" y="2779927"/>
            <a:ext cx="22659689" cy="163429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857250" indent="-857250" algn="just">
              <a:buFont typeface="Wingdings" panose="05000000000000000000" pitchFamily="2" charset="2"/>
              <a:buChar char="v"/>
            </a:pPr>
            <a:r>
              <a:rPr lang="ru-RU" sz="48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организационно-технических мероприятий по подготовке к работе в предстоящий ОЗП в части подготовки систем электроснабжения, разработанный до 15 июня текущего года;</a:t>
            </a:r>
          </a:p>
          <a:p>
            <a:pPr marL="857250" indent="-857250" algn="just">
              <a:buFont typeface="Wingdings" panose="05000000000000000000" pitchFamily="2" charset="2"/>
              <a:buChar char="v"/>
            </a:pPr>
            <a:r>
              <a:rPr lang="ru-RU" sz="48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документы, подтверждающие:</a:t>
            </a:r>
          </a:p>
          <a:p>
            <a:pPr marL="1600200" lvl="2" indent="-685800" algn="just">
              <a:buFontTx/>
              <a:buChar char="-"/>
            </a:pPr>
            <a:r>
              <a:rPr lang="ru-RU" sz="48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электротехнического персонала или договора со специализированной организацией на эксплуатацию электроустановок;</a:t>
            </a:r>
          </a:p>
          <a:p>
            <a:pPr marL="1600200" lvl="2" indent="-685800" algn="just">
              <a:buFontTx/>
              <a:buChar char="-"/>
            </a:pPr>
            <a:r>
              <a:rPr lang="ru-RU" sz="48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назначение лица, ответственного за электрохозяйство </a:t>
            </a:r>
            <a:r>
              <a:rPr lang="ru-RU" sz="4800" i="1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(распорядительный документ о его назначении и выписка из журнала подтверждения (присвоения) группы по электробезопасности)</a:t>
            </a:r>
            <a:r>
              <a:rPr lang="ru-RU" sz="48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857250" indent="-857250" algn="just">
              <a:buFont typeface="Wingdings" panose="05000000000000000000" pitchFamily="2" charset="2"/>
              <a:buChar char="v"/>
            </a:pPr>
            <a:r>
              <a:rPr lang="ru-RU" sz="48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документы о наличии испытанных средств защиты, используемых в электроустановках;</a:t>
            </a:r>
          </a:p>
          <a:p>
            <a:pPr marL="857250" indent="-857250" algn="just">
              <a:buFont typeface="Wingdings" panose="05000000000000000000" pitchFamily="2" charset="2"/>
              <a:buChar char="v"/>
            </a:pPr>
            <a:r>
              <a:rPr lang="ru-RU" sz="48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положение о взаимоотношениях по единому оперативно-диспетчерскому управлению между энергоснабжающей организацией и потребителем – </a:t>
            </a:r>
            <a:r>
              <a:rPr lang="ru-RU" sz="4800" i="1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наличии в организации на балансе транзитных электрических сетей и (или) собственных электростанций или автономных источников электроэнергии, от которых может быть подано напряжение в сеть</a:t>
            </a:r>
            <a:r>
              <a:rPr lang="ru-RU" sz="48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857250" indent="-857250" algn="just">
              <a:buFont typeface="Wingdings" panose="05000000000000000000" pitchFamily="2" charset="2"/>
              <a:buChar char="v"/>
            </a:pPr>
            <a:r>
              <a:rPr lang="ru-RU" sz="48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протоколы электрофизических испытаний и измерений;</a:t>
            </a:r>
          </a:p>
          <a:p>
            <a:pPr marL="857250" indent="-857250" algn="just">
              <a:buFont typeface="Wingdings" panose="05000000000000000000" pitchFamily="2" charset="2"/>
              <a:buChar char="v"/>
            </a:pPr>
            <a:r>
              <a:rPr lang="ru-RU" sz="48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акты проверки работоспособности АВР, АИЭ </a:t>
            </a:r>
            <a:r>
              <a:rPr lang="ru-RU" sz="4800" i="1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(для электроприемников I категории, в том числе особой группы)</a:t>
            </a:r>
            <a:r>
              <a:rPr lang="ru-RU" sz="48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857250" indent="-857250" algn="just">
              <a:buFont typeface="Wingdings" panose="05000000000000000000" pitchFamily="2" charset="2"/>
              <a:buChar char="v"/>
            </a:pPr>
            <a:r>
              <a:rPr lang="ru-RU" sz="48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утвержденные однолинейные схемы электроснабжения;</a:t>
            </a:r>
          </a:p>
          <a:p>
            <a:pPr marL="857250" indent="-857250" algn="just">
              <a:buFont typeface="Wingdings" panose="05000000000000000000" pitchFamily="2" charset="2"/>
              <a:buChar char="v"/>
            </a:pPr>
            <a:r>
              <a:rPr lang="ru-RU" sz="48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акты разграничения балансовой принадлежности электрических сетей (электроустановок) и эксплуатационной ответственности сторон.</a:t>
            </a:r>
          </a:p>
        </p:txBody>
      </p:sp>
    </p:spTree>
    <p:extLst>
      <p:ext uri="{BB962C8B-B14F-4D97-AF65-F5344CB8AC3E}">
        <p14:creationId xmlns:p14="http://schemas.microsoft.com/office/powerpoint/2010/main" val="3501470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2500" advClick="0" advTm="62500"/>
    </mc:Choice>
    <mc:Fallback xmlns="">
      <p:transition spd="slow" advClick="0" advTm="625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10">
            <a:extLst>
              <a:ext uri="{FF2B5EF4-FFF2-40B4-BE49-F238E27FC236}">
                <a16:creationId xmlns:a16="http://schemas.microsoft.com/office/drawing/2014/main" id="{CD6BDBE4-023C-496C-9C83-6ECCC83927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-1" b="405"/>
          <a:stretch/>
        </p:blipFill>
        <p:spPr>
          <a:xfrm>
            <a:off x="0" y="0"/>
            <a:ext cx="27155755" cy="19202390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A711AE1B-18D1-4215-94A3-C54DFE0985C8}"/>
              </a:ext>
            </a:extLst>
          </p:cNvPr>
          <p:cNvSpPr/>
          <p:nvPr/>
        </p:nvSpPr>
        <p:spPr>
          <a:xfrm>
            <a:off x="3693785" y="1388541"/>
            <a:ext cx="22659689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4800" b="1" dirty="0">
                <a:ln w="0"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Для подтверждения обеспечения исправного технического состояния вводных и внутренних газопроводов, дымовых и вентиляционных каналов в многоквартирных жилых домах представителю органа госэнергогазнадзора по газовому надзору предъявляются:</a:t>
            </a:r>
            <a:endParaRPr lang="ru-RU" sz="4800" b="1" cap="none" spc="0" dirty="0">
              <a:ln w="0"/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795AAA5-89D2-4FA3-A831-AB5E44179FD1}"/>
              </a:ext>
            </a:extLst>
          </p:cNvPr>
          <p:cNvSpPr/>
          <p:nvPr/>
        </p:nvSpPr>
        <p:spPr>
          <a:xfrm>
            <a:off x="14161477" y="4435529"/>
            <a:ext cx="12191997" cy="141269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857250" indent="-857250" algn="just">
              <a:buFont typeface="Wingdings" panose="05000000000000000000" pitchFamily="2" charset="2"/>
              <a:buChar char="v"/>
            </a:pPr>
            <a:r>
              <a:rPr lang="ru-RU" sz="48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документы, подтверждающие выполнение в многоквартирных жилых домах технического обслуживания вводных и внутренних газопроводов общего пользования от отключающих устройств на газопроводах – вводах до отключающих устройств на опусках к газоиспользующему оборудованию;</a:t>
            </a:r>
          </a:p>
          <a:p>
            <a:pPr marL="857250" indent="-857250" algn="just">
              <a:buFont typeface="Wingdings" panose="05000000000000000000" pitchFamily="2" charset="2"/>
              <a:buChar char="v"/>
            </a:pPr>
            <a:r>
              <a:rPr lang="ru-RU" sz="48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акты проверки технического состояния дымовых и вентиляционных каналов в жилых домах с поквартирной установкой отопительного и водогрейного газоиспользующего оборудования по форме, установленной ТКП 629-2018 «Техническая эксплуатация дымовых и вентиляционных каналов жилых домов», оформленные организациями, имеющими аккредитованные в установленном порядке испытательные лаборатории.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678275A-A969-700A-E138-427B54673F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5232" y="6207345"/>
            <a:ext cx="10412646" cy="8876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788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2500" advClick="0" advTm="62500"/>
    </mc:Choice>
    <mc:Fallback xmlns="">
      <p:transition spd="slow" advClick="0" advTm="625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Изображение выглядит как внешний, красный, улица, легки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6A7A5E04-6C69-49B6-AE70-63E095C826D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06" r="-1" b="-1"/>
          <a:stretch/>
        </p:blipFill>
        <p:spPr>
          <a:xfrm>
            <a:off x="20" y="10"/>
            <a:ext cx="27155755" cy="1920239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30CF9AB-33F2-44C6-A07C-6AF34CE82F5C}"/>
              </a:ext>
            </a:extLst>
          </p:cNvPr>
          <p:cNvSpPr/>
          <p:nvPr/>
        </p:nvSpPr>
        <p:spPr>
          <a:xfrm>
            <a:off x="8346831" y="3585411"/>
            <a:ext cx="17063864" cy="93256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7200" b="1" dirty="0">
              <a:ln w="0"/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7200" b="1" dirty="0">
              <a:ln w="0"/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7200" b="1" dirty="0">
              <a:ln w="0"/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7200" b="1" dirty="0">
                <a:ln w="0"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ДОКУМЕТОВ, </a:t>
            </a:r>
          </a:p>
          <a:p>
            <a:pPr algn="ctr"/>
            <a:r>
              <a:rPr lang="ru-RU" sz="7200" b="1" dirty="0">
                <a:ln w="0"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ПРЕДЪЯВЛЯЕМЫХ К РАССМОТРЕНИЮ В ОРГАН ГОСЭНЕРГОГАЗНАДЗОРА</a:t>
            </a:r>
          </a:p>
          <a:p>
            <a:pPr algn="just"/>
            <a:endParaRPr lang="ru-RU" sz="4800" b="1" dirty="0">
              <a:ln w="0"/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4800" cap="none" spc="0" dirty="0">
              <a:ln w="0"/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4" name="Трехмерная модель 3" descr="Напечатанный документ">
                <a:extLst>
                  <a:ext uri="{FF2B5EF4-FFF2-40B4-BE49-F238E27FC236}">
                    <a16:creationId xmlns:a16="http://schemas.microsoft.com/office/drawing/2014/main" id="{7CA0CAAF-FDD5-4CDB-BE20-E814F9BF3B18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3351245" y="4747851"/>
              <a:ext cx="6238231" cy="7863515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6238231" cy="7863515"/>
                    </a:xfrm>
                    <a:prstGeom prst="rect">
                      <a:avLst/>
                    </a:prstGeom>
                  </am3d:spPr>
                  <am3d:camera>
                    <am3d:pos x="0" y="0" z="56475043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9805309" d="1000000"/>
                    <am3d:preTrans dx="-1048" dy="-18000000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-1040860" ay="1023026" az="-313994"/>
                    <am3d:postTrans dx="0" dy="0" dz="0"/>
                  </am3d:trans>
                  <am3d:raster rName="Office3DRenderer" rVer="16.0.8326">
                    <am3d:blip r:embed="rId4"/>
                  </am3d:raster>
                  <am3d:objViewport viewportSz="9594007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4" name="Трехмерная модель 3" descr="Напечатанный документ">
                <a:extLst>
                  <a:ext uri="{FF2B5EF4-FFF2-40B4-BE49-F238E27FC236}">
                    <a16:creationId xmlns:a16="http://schemas.microsoft.com/office/drawing/2014/main" id="{7CA0CAAF-FDD5-4CDB-BE20-E814F9BF3B18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351245" y="4747851"/>
                <a:ext cx="6238231" cy="786351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5" name="Трехмерная модель 4" descr="Подставка для ручки">
                <a:extLst>
                  <a:ext uri="{FF2B5EF4-FFF2-40B4-BE49-F238E27FC236}">
                    <a16:creationId xmlns:a16="http://schemas.microsoft.com/office/drawing/2014/main" id="{28C57F35-C18D-48C4-906C-5BD9566F8551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 rot="465095">
              <a:off x="23794485" y="9427881"/>
              <a:ext cx="2246113" cy="3750032"/>
            </p:xfrm>
            <a:graphic>
              <a:graphicData uri="http://schemas.microsoft.com/office/drawing/2017/model3d">
                <am3d:model3d r:embed="rId5">
                  <am3d:spPr>
                    <a:xfrm rot="465095">
                      <a:off x="0" y="0"/>
                      <a:ext cx="2246113" cy="3750032"/>
                    </a:xfrm>
                    <a:prstGeom prst="rect">
                      <a:avLst/>
                    </a:prstGeom>
                  </am3d:spPr>
                  <am3d:camera>
                    <am3d:pos x="0" y="0" z="59736906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2724409" d="1000000"/>
                    <am3d:preTrans dx="452922" dy="-1313056" dz="-625457"/>
                    <am3d:scale>
                      <am3d:sx n="1000000" d="1000000"/>
                      <am3d:sy n="1000000" d="1000000"/>
                      <am3d:sz n="1000000" d="1000000"/>
                    </am3d:scale>
                    <am3d:rot ax="1204104" ay="1391283" az="491141"/>
                    <am3d:postTrans dx="0" dy="0" dz="0"/>
                  </am3d:trans>
                  <am3d:raster rName="Office3DRenderer" rVer="16.0.8326">
                    <am3d:blip r:embed="rId6"/>
                  </am3d:raster>
                  <am3d:objViewport viewportSz="3866797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5" name="Трехмерная модель 4" descr="Подставка для ручки">
                <a:extLst>
                  <a:ext uri="{FF2B5EF4-FFF2-40B4-BE49-F238E27FC236}">
                    <a16:creationId xmlns:a16="http://schemas.microsoft.com/office/drawing/2014/main" id="{28C57F35-C18D-48C4-906C-5BD9566F8551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 rot="465095">
                <a:off x="23794485" y="9427881"/>
                <a:ext cx="2246113" cy="3750032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98158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500" advClick="0" advTm="7000"/>
    </mc:Choice>
    <mc:Fallback xmlns="">
      <p:transition spd="slow" advClick="0" advTm="70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B3C2EC7-063E-4F73-8E3B-9AD9E12A99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27155775" cy="19202400"/>
          </a:xfrm>
          <a:prstGeom prst="rect">
            <a:avLst/>
          </a:prstGeom>
        </p:spPr>
      </p:pic>
      <p:graphicFrame>
        <p:nvGraphicFramePr>
          <p:cNvPr id="2" name="Объект 1">
            <a:extLst>
              <a:ext uri="{FF2B5EF4-FFF2-40B4-BE49-F238E27FC236}">
                <a16:creationId xmlns:a16="http://schemas.microsoft.com/office/drawing/2014/main" id="{4B4E63B8-2492-465D-B68C-C937921D28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3131869"/>
              </p:ext>
            </p:extLst>
          </p:nvPr>
        </p:nvGraphicFramePr>
        <p:xfrm>
          <a:off x="6161759" y="293077"/>
          <a:ext cx="14832256" cy="186162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8" name="Document" r:id="rId4" imgW="6209558" imgH="9558015" progId="Word.Document.8">
                  <p:embed/>
                </p:oleObj>
              </mc:Choice>
              <mc:Fallback>
                <p:oleObj name="Document" r:id="rId4" imgW="6209558" imgH="9558015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61759" y="293077"/>
                        <a:ext cx="14832256" cy="186162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79356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0000" advTm="10000"/>
    </mc:Choice>
    <mc:Fallback xmlns="">
      <p:transition spd="slow" advTm="1000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B3C2EC7-063E-4F73-8E3B-9AD9E12A99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155775" cy="19202400"/>
          </a:xfrm>
          <a:prstGeom prst="rect">
            <a:avLst/>
          </a:prstGeom>
        </p:spPr>
      </p:pic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9458CD79-0D31-4635-962A-6E2368844D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588548"/>
              </p:ext>
            </p:extLst>
          </p:nvPr>
        </p:nvGraphicFramePr>
        <p:xfrm>
          <a:off x="6766779" y="350013"/>
          <a:ext cx="13622215" cy="185023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2" name="Document" r:id="rId4" imgW="6463815" imgH="9607617" progId="Word.Document.12">
                  <p:embed/>
                </p:oleObj>
              </mc:Choice>
              <mc:Fallback>
                <p:oleObj name="Document" r:id="rId4" imgW="6463815" imgH="960761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766779" y="350013"/>
                        <a:ext cx="13622215" cy="185023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76481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0000" advTm="10000"/>
    </mc:Choice>
    <mc:Fallback xmlns="">
      <p:transition spd="slow" advTm="1000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B3C2EC7-063E-4F73-8E3B-9AD9E12A99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155775" cy="192024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F1FCD26-B98F-719E-57CB-96741D6654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4646" y="386862"/>
            <a:ext cx="18569354" cy="18428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273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0000" advTm="10000"/>
    </mc:Choice>
    <mc:Fallback xmlns="">
      <p:transition spd="slow" advTm="10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Изображение выглядит как еда, стол, цветок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2ACA6D92-185E-44A7-A5EC-4EC48F44597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8" r="-1" b="307"/>
          <a:stretch/>
        </p:blipFill>
        <p:spPr>
          <a:xfrm>
            <a:off x="20" y="10"/>
            <a:ext cx="27155755" cy="1920239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964795D-9A34-4EBE-9370-C0DFA6512A2E}"/>
              </a:ext>
            </a:extLst>
          </p:cNvPr>
          <p:cNvSpPr/>
          <p:nvPr/>
        </p:nvSpPr>
        <p:spPr>
          <a:xfrm>
            <a:off x="16154401" y="752624"/>
            <a:ext cx="10433538" cy="176971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200" b="0" i="0" u="none" strike="noStrike" kern="1200" cap="none" spc="0" normalizeH="0" baseline="0" noProof="0" dirty="0">
                <a:ln w="0"/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Регистрация паспортов готовности теплоисточников и паспортов готовности потребителей тепловой энергии проводится в соответствии с </a:t>
            </a:r>
            <a:r>
              <a:rPr kumimoji="0" lang="ru-RU" sz="5200" b="1" u="none" strike="noStrike" kern="1200" cap="none" spc="0" normalizeH="0" baseline="0" noProof="0" dirty="0">
                <a:ln w="0"/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графиками регистрации, </a:t>
            </a:r>
            <a:r>
              <a:rPr kumimoji="0" lang="ru-RU" sz="5200" b="0" i="0" u="none" strike="noStrike" kern="1200" cap="none" spc="0" normalizeH="0" baseline="0" noProof="0" dirty="0">
                <a:ln w="0"/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составленными органом госэнергогазнадзора и утвержденными местными исполнительными и распорядительными органами.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5200" b="0" i="0" u="none" strike="noStrike" kern="1200" cap="none" spc="0" normalizeH="0" baseline="0" noProof="0" dirty="0">
              <a:ln w="0"/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200" b="0" i="0" u="none" strike="noStrike" kern="1200" cap="none" spc="0" normalizeH="0" baseline="0" noProof="0" dirty="0">
                <a:ln w="0"/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Организации, у которых имеются объекты, в том числе с теплоисточниками, тепловыми сетями, </a:t>
            </a:r>
            <a:r>
              <a:rPr kumimoji="0" lang="ru-RU" sz="5200" i="0" u="none" strike="noStrike" kern="1200" cap="none" spc="0" normalizeH="0" baseline="0" noProof="0" dirty="0">
                <a:ln w="0"/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 разных административно-территориальных единицах (районах)</a:t>
            </a:r>
            <a:r>
              <a:rPr kumimoji="0" lang="ru-RU" sz="5200" b="0" i="0" u="none" strike="noStrike" kern="1200" cap="none" spc="0" normalizeH="0" baseline="0" noProof="0" dirty="0">
                <a:ln w="0"/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ru-RU" sz="5200" b="0" i="0" u="none" strike="noStrike" kern="1200" cap="none" spc="0" normalizeH="0" baseline="0" noProof="0" dirty="0">
                <a:ln w="0"/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оформляют и регистрируют паспорта </a:t>
            </a:r>
            <a:r>
              <a:rPr kumimoji="0" lang="ru-RU" sz="5200" b="0" i="0" u="none" strike="noStrike" kern="1200" cap="none" spc="0" normalizeH="0" baseline="0" noProof="0" dirty="0">
                <a:ln w="0"/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готовности теплоисточника и паспорта готовности потребителя в органе госэнергогазнадзора </a:t>
            </a:r>
            <a:r>
              <a:rPr kumimoji="0" lang="ru-RU" sz="5200" b="0" i="0" u="none" strike="noStrike" kern="1200" cap="none" spc="0" normalizeH="0" baseline="0" noProof="0" dirty="0">
                <a:ln w="0"/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 месту нахождения объектов</a:t>
            </a:r>
            <a:r>
              <a:rPr kumimoji="0" lang="ru-RU" sz="5200" b="0" i="0" u="none" strike="noStrike" kern="1200" cap="none" spc="0" normalizeH="0" baseline="0" noProof="0" dirty="0">
                <a:ln w="0"/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27E7CAE-BCE1-5B8F-6410-B2F88694EED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88" t="9259" r="24968" b="4184"/>
          <a:stretch/>
        </p:blipFill>
        <p:spPr>
          <a:xfrm>
            <a:off x="3384310" y="1289539"/>
            <a:ext cx="11574335" cy="17443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603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6500" advClick="0" advTm="26500"/>
    </mc:Choice>
    <mc:Fallback xmlns="">
      <p:transition spd="slow" advClick="0" advTm="2650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B3C2EC7-063E-4F73-8E3B-9AD9E12A99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27155775" cy="19202400"/>
          </a:xfrm>
          <a:prstGeom prst="rect">
            <a:avLst/>
          </a:prstGeom>
        </p:spPr>
      </p:pic>
      <p:sp>
        <p:nvSpPr>
          <p:cNvPr id="12" name="AutoShape 3">
            <a:extLst>
              <a:ext uri="{FF2B5EF4-FFF2-40B4-BE49-F238E27FC236}">
                <a16:creationId xmlns:a16="http://schemas.microsoft.com/office/drawing/2014/main" id="{3E10DE1B-7527-4FB7-B70F-15E3D6951C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480628" y="6107032"/>
            <a:ext cx="5111559" cy="5989718"/>
          </a:xfrm>
          <a:prstGeom prst="wedgeRectCallout">
            <a:avLst>
              <a:gd name="adj1" fmla="val -91940"/>
              <a:gd name="adj2" fmla="val 47461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lang="ru-RU" sz="2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Заполняется при заключении договора со специализированной организацией </a:t>
            </a:r>
            <a:r>
              <a:rPr lang="ru-RU" sz="24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(организация, индивидуальный предприниматель, оказывающие на договорной основе услуги по обслуживанию теплоустановок и тепловых сетей, проведению ремонтных и наладочных работ, испытаний, работ с приборами учета тепловой энергии, имеющие персонал соответствующей квалификации, знающий обслуживаемое оборудование и схемы теплоснабжения обслуживаемых объектов)</a:t>
            </a:r>
            <a:endParaRPr kumimoji="0" lang="ru-RU" altLang="ru-RU" sz="3200" i="1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AutoShape 3">
            <a:extLst>
              <a:ext uri="{FF2B5EF4-FFF2-40B4-BE49-F238E27FC236}">
                <a16:creationId xmlns:a16="http://schemas.microsoft.com/office/drawing/2014/main" id="{769B5882-5B5A-4F80-919F-6E2706ED58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94122" y="9861848"/>
            <a:ext cx="5111559" cy="8829439"/>
          </a:xfrm>
          <a:prstGeom prst="wedgeRectCallout">
            <a:avLst>
              <a:gd name="adj1" fmla="val 55647"/>
              <a:gd name="adj2" fmla="val -43668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Указывается персонал организации, осуществляющий эксплуатацию теплоустановок и тепловых сетей (оперативный, оперативно-ремонтный, ремонтный), прошедший стажировку и проверку знаний по вопросам устройства, технической эксплуатации и безопасности при эксплуатации теплоустановок и тепловых сетей в объеме требований НПА, ТКП 458, ТКП 459, других ТНПА, ЛПА, соблюдение которых входит в его профессиональные (должностные) обязанности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altLang="ru-RU" sz="2400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(в соответствии с требованиями раздела 5 ТКП 458-2023)</a:t>
            </a: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lang="ru-RU" alt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В случае отсутствия в организации персонала, допущенного к эксплуатации </a:t>
            </a: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теплоустановок и тепловых сетей, должен быть </a:t>
            </a:r>
            <a:r>
              <a:rPr lang="ru-RU" sz="2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заключен договор со специализированной организацией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lang="ru-RU" sz="24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(в т.ч. индивидуальным предпринимателем)</a:t>
            </a:r>
            <a:endParaRPr kumimoji="0" lang="ru-RU" altLang="ru-RU" sz="240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AutoShape 3">
            <a:extLst>
              <a:ext uri="{FF2B5EF4-FFF2-40B4-BE49-F238E27FC236}">
                <a16:creationId xmlns:a16="http://schemas.microsoft.com/office/drawing/2014/main" id="{B6FA5E73-42F0-40D2-AB81-ABE45751D6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2391" y="547225"/>
            <a:ext cx="4424257" cy="8829439"/>
          </a:xfrm>
          <a:prstGeom prst="wedgeRectCallout">
            <a:avLst>
              <a:gd name="adj1" fmla="val 84892"/>
              <a:gd name="adj2" fmla="val -11861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Лицо, ответственное за тепловое хозяйство организации, назначается из числа административно-технического персонала после прохождения указанным лицом проверки знаний по вопросам по вопросам устройства, технической эксплуатации и безопасности при эксплуатации теплоустановок и тепловых сетей в соответствии с требованиями раздела 5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ТКП 458-2023.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На периоды длительного отсутствия (отпуск, болезнь, командировка) лица, ответственного за тепловое хозяйство, исполнение его обязанностей распорядительным документом возлагается на другое лицо с соблюдением требований пункта 5.2 ТКП 458-2023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endParaRPr kumimoji="0" lang="ru-RU" altLang="ru-RU" sz="240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AutoShape 3">
            <a:extLst>
              <a:ext uri="{FF2B5EF4-FFF2-40B4-BE49-F238E27FC236}">
                <a16:creationId xmlns:a16="http://schemas.microsoft.com/office/drawing/2014/main" id="{5316112D-AB52-40A3-81BE-0B3A749F0F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94366" y="542628"/>
            <a:ext cx="3860691" cy="866671"/>
          </a:xfrm>
          <a:prstGeom prst="wedgeRectCallout">
            <a:avLst>
              <a:gd name="adj1" fmla="val -116768"/>
              <a:gd name="adj2" fmla="val 18438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lang="ru-RU" sz="2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Оформляется на бланке организации</a:t>
            </a:r>
            <a:endParaRPr kumimoji="0" lang="ru-RU" altLang="ru-RU" sz="320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AutoShape 3">
            <a:extLst>
              <a:ext uri="{FF2B5EF4-FFF2-40B4-BE49-F238E27FC236}">
                <a16:creationId xmlns:a16="http://schemas.microsoft.com/office/drawing/2014/main" id="{7AE6A013-794A-4F92-9AC8-210A6E6F62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655216" y="1772571"/>
            <a:ext cx="4762384" cy="4153777"/>
          </a:xfrm>
          <a:prstGeom prst="wedgeRectCallout">
            <a:avLst>
              <a:gd name="adj1" fmla="val -169245"/>
              <a:gd name="adj2" fmla="val 100719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Проверка знаний лица, ответственного за тепловое хозяйство организации, проводится в соответствии с требованиями раздела 5 ТКП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458-2023 не реже одного раза в три года. Периодическая проверка знаний проводится до истечения действия результатов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первичной либо предыдущей периодической проверки знаний</a:t>
            </a:r>
          </a:p>
        </p:txBody>
      </p:sp>
      <p:sp>
        <p:nvSpPr>
          <p:cNvPr id="6" name="AutoShape 3">
            <a:extLst>
              <a:ext uri="{FF2B5EF4-FFF2-40B4-BE49-F238E27FC236}">
                <a16:creationId xmlns:a16="http://schemas.microsoft.com/office/drawing/2014/main" id="{00822319-827D-82F1-7524-EA30137752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29803" y="12437710"/>
            <a:ext cx="4762384" cy="2305049"/>
          </a:xfrm>
          <a:prstGeom prst="wedgeRectCallout">
            <a:avLst>
              <a:gd name="adj1" fmla="val -62751"/>
              <a:gd name="adj2" fmla="val 11806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Сведения об организации эксплуатации теплоустановок и тепловых сетей обновляются ежегодно при подготовке к ОЗП и должны быть актуальны в предстоящем отопительном сезоне</a:t>
            </a:r>
            <a:endParaRPr kumimoji="0" lang="ru-RU" altLang="ru-RU" sz="320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AutoShape 3">
            <a:extLst>
              <a:ext uri="{FF2B5EF4-FFF2-40B4-BE49-F238E27FC236}">
                <a16:creationId xmlns:a16="http://schemas.microsoft.com/office/drawing/2014/main" id="{59BEACB4-AD7B-24EF-7D95-1425D096CF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798903" y="15083718"/>
            <a:ext cx="4791771" cy="3576053"/>
          </a:xfrm>
          <a:prstGeom prst="wedgeRectCallout">
            <a:avLst>
              <a:gd name="adj1" fmla="val -181062"/>
              <a:gd name="adj2" fmla="val -66544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Прилагаются копии распорядительного документа о назначении лица, ответственного за тепловое хозяйство, документа, подтверждающего прохождение им проверки знаний, договора со специализированной организацией на обслуживание теплоустановок и тепловых сетей </a:t>
            </a:r>
            <a:r>
              <a:rPr kumimoji="0" lang="ru-RU" altLang="ru-RU" sz="2400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(при его наличии)</a:t>
            </a:r>
          </a:p>
        </p:txBody>
      </p:sp>
      <p:graphicFrame>
        <p:nvGraphicFramePr>
          <p:cNvPr id="9" name="Объект 8">
            <a:extLst>
              <a:ext uri="{FF2B5EF4-FFF2-40B4-BE49-F238E27FC236}">
                <a16:creationId xmlns:a16="http://schemas.microsoft.com/office/drawing/2014/main" id="{83E10207-C5B9-4BCF-BEF8-0618E68D0A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6910215"/>
              </p:ext>
            </p:extLst>
          </p:nvPr>
        </p:nvGraphicFramePr>
        <p:xfrm>
          <a:off x="8007350" y="173039"/>
          <a:ext cx="13617575" cy="187905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17" name="Document" r:id="rId4" imgW="6463815" imgH="9954109" progId="Word.Document.12">
                  <p:embed/>
                </p:oleObj>
              </mc:Choice>
              <mc:Fallback>
                <p:oleObj name="Document" r:id="rId4" imgW="6463815" imgH="995410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007350" y="173039"/>
                        <a:ext cx="13617575" cy="187905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Овал 13">
            <a:extLst>
              <a:ext uri="{FF2B5EF4-FFF2-40B4-BE49-F238E27FC236}">
                <a16:creationId xmlns:a16="http://schemas.microsoft.com/office/drawing/2014/main" id="{3307F03A-0625-40CC-995D-880F272376F3}"/>
              </a:ext>
            </a:extLst>
          </p:cNvPr>
          <p:cNvSpPr/>
          <p:nvPr/>
        </p:nvSpPr>
        <p:spPr>
          <a:xfrm>
            <a:off x="12091616" y="7660637"/>
            <a:ext cx="3833118" cy="7975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CF647E5A-3E39-4291-BB99-C6D976025931}"/>
              </a:ext>
            </a:extLst>
          </p:cNvPr>
          <p:cNvSpPr/>
          <p:nvPr/>
        </p:nvSpPr>
        <p:spPr>
          <a:xfrm>
            <a:off x="7981369" y="3409950"/>
            <a:ext cx="12154482" cy="299614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CE04CEB1-F250-4035-8105-66DEBBA441D0}"/>
              </a:ext>
            </a:extLst>
          </p:cNvPr>
          <p:cNvSpPr/>
          <p:nvPr/>
        </p:nvSpPr>
        <p:spPr>
          <a:xfrm>
            <a:off x="9806431" y="73991"/>
            <a:ext cx="9526402" cy="213598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97F9716F-4123-DCA0-948D-2AB08E8D1FC5}"/>
              </a:ext>
            </a:extLst>
          </p:cNvPr>
          <p:cNvSpPr/>
          <p:nvPr/>
        </p:nvSpPr>
        <p:spPr>
          <a:xfrm>
            <a:off x="8579659" y="8726407"/>
            <a:ext cx="12154482" cy="279131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B47CD8E9-27AA-997E-AA9E-4960DEC37039}"/>
              </a:ext>
            </a:extLst>
          </p:cNvPr>
          <p:cNvSpPr/>
          <p:nvPr/>
        </p:nvSpPr>
        <p:spPr>
          <a:xfrm>
            <a:off x="10768504" y="14168875"/>
            <a:ext cx="4700809" cy="6662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Овал 1">
            <a:extLst>
              <a:ext uri="{FF2B5EF4-FFF2-40B4-BE49-F238E27FC236}">
                <a16:creationId xmlns:a16="http://schemas.microsoft.com/office/drawing/2014/main" id="{B832C962-AF55-9636-15BF-4FDB0241E184}"/>
              </a:ext>
            </a:extLst>
          </p:cNvPr>
          <p:cNvSpPr/>
          <p:nvPr/>
        </p:nvSpPr>
        <p:spPr>
          <a:xfrm>
            <a:off x="8526063" y="11690756"/>
            <a:ext cx="12685124" cy="181186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C7F1C536-5FFA-1840-AC97-8E4641924E30}"/>
              </a:ext>
            </a:extLst>
          </p:cNvPr>
          <p:cNvSpPr/>
          <p:nvPr/>
        </p:nvSpPr>
        <p:spPr>
          <a:xfrm>
            <a:off x="15924734" y="13502625"/>
            <a:ext cx="5286453" cy="6662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847650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B3C2EC7-063E-4F73-8E3B-9AD9E12A99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27155775" cy="19202400"/>
          </a:xfrm>
          <a:prstGeom prst="rect">
            <a:avLst/>
          </a:prstGeom>
        </p:spPr>
      </p:pic>
      <p:graphicFrame>
        <p:nvGraphicFramePr>
          <p:cNvPr id="2" name="Объект 1">
            <a:extLst>
              <a:ext uri="{FF2B5EF4-FFF2-40B4-BE49-F238E27FC236}">
                <a16:creationId xmlns:a16="http://schemas.microsoft.com/office/drawing/2014/main" id="{4C1EC9A8-1522-4426-B7A1-E26917C00A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3720796"/>
              </p:ext>
            </p:extLst>
          </p:nvPr>
        </p:nvGraphicFramePr>
        <p:xfrm>
          <a:off x="6403364" y="212922"/>
          <a:ext cx="14349045" cy="189894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0" name="Document" r:id="rId4" imgW="6209558" imgH="8976454" progId="Word.Document.8">
                  <p:embed/>
                </p:oleObj>
              </mc:Choice>
              <mc:Fallback>
                <p:oleObj name="Document" r:id="rId4" imgW="6209558" imgH="8976454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403364" y="212922"/>
                        <a:ext cx="14349045" cy="189894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06381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0000" advTm="10000"/>
    </mc:Choice>
    <mc:Fallback xmlns="">
      <p:transition spd="slow" advTm="1000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B3C2EC7-063E-4F73-8E3B-9AD9E12A99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25923239" cy="19202400"/>
          </a:xfrm>
          <a:prstGeom prst="rect">
            <a:avLst/>
          </a:prstGeom>
        </p:spPr>
      </p:pic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26A95C9E-0112-4C32-A5A6-1EE305DC37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1072531"/>
              </p:ext>
            </p:extLst>
          </p:nvPr>
        </p:nvGraphicFramePr>
        <p:xfrm>
          <a:off x="3052518" y="2250831"/>
          <a:ext cx="23207173" cy="140442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63" name="Document" r:id="rId4" imgW="9607976" imgH="5671954" progId="Word.Document.12">
                  <p:embed/>
                </p:oleObj>
              </mc:Choice>
              <mc:Fallback>
                <p:oleObj name="Document" r:id="rId4" imgW="9607976" imgH="567195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52518" y="2250831"/>
                        <a:ext cx="23207173" cy="140442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98890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0000" advTm="10000"/>
    </mc:Choice>
    <mc:Fallback xmlns="">
      <p:transition spd="slow" advTm="1000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Изображение выглядит как внешний, красный, улица, легки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6A7A5E04-6C69-49B6-AE70-63E095C826D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06" r="-1" b="-1"/>
          <a:stretch/>
        </p:blipFill>
        <p:spPr>
          <a:xfrm>
            <a:off x="20" y="10"/>
            <a:ext cx="27155755" cy="1920239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30CF9AB-33F2-44C6-A07C-6AF34CE82F5C}"/>
              </a:ext>
            </a:extLst>
          </p:cNvPr>
          <p:cNvSpPr/>
          <p:nvPr/>
        </p:nvSpPr>
        <p:spPr>
          <a:xfrm>
            <a:off x="8792308" y="3285736"/>
            <a:ext cx="17063864" cy="93256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7200" b="1" dirty="0">
              <a:ln w="0"/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7200" b="1" dirty="0">
              <a:ln w="0"/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7200" b="1" dirty="0">
              <a:ln w="0"/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7200" b="1" dirty="0">
                <a:ln w="0"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ОФОРМЛЕНИЯ АКТОВ ПРОМЫВОК И ГИДРАВЛИЧЕСКИХ ИСПЫТАНИЙ ТЕПЛОУСТАНОВОК И ТЕПЛОВЫХ СЕТЕЙ</a:t>
            </a:r>
          </a:p>
          <a:p>
            <a:pPr algn="just"/>
            <a:endParaRPr lang="ru-RU" sz="4800" b="1" dirty="0">
              <a:ln w="0"/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4800" cap="none" spc="0" dirty="0">
              <a:ln w="0"/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4" name="Трехмерная модель 3" descr="Напечатанный документ">
                <a:extLst>
                  <a:ext uri="{FF2B5EF4-FFF2-40B4-BE49-F238E27FC236}">
                    <a16:creationId xmlns:a16="http://schemas.microsoft.com/office/drawing/2014/main" id="{7CA0CAAF-FDD5-4CDB-BE20-E814F9BF3B18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3351245" y="4747851"/>
              <a:ext cx="6238231" cy="7863515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6238231" cy="7863515"/>
                    </a:xfrm>
                    <a:prstGeom prst="rect">
                      <a:avLst/>
                    </a:prstGeom>
                  </am3d:spPr>
                  <am3d:camera>
                    <am3d:pos x="0" y="0" z="56475043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9805309" d="1000000"/>
                    <am3d:preTrans dx="-1048" dy="-18000000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-1040860" ay="1023026" az="-313994"/>
                    <am3d:postTrans dx="0" dy="0" dz="0"/>
                  </am3d:trans>
                  <am3d:raster rName="Office3DRenderer" rVer="16.0.8326">
                    <am3d:blip r:embed="rId4"/>
                  </am3d:raster>
                  <am3d:objViewport viewportSz="9594007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4" name="Трехмерная модель 3" descr="Напечатанный документ">
                <a:extLst>
                  <a:ext uri="{FF2B5EF4-FFF2-40B4-BE49-F238E27FC236}">
                    <a16:creationId xmlns:a16="http://schemas.microsoft.com/office/drawing/2014/main" id="{7CA0CAAF-FDD5-4CDB-BE20-E814F9BF3B18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351245" y="4747851"/>
                <a:ext cx="6238231" cy="786351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5" name="Трехмерная модель 4" descr="Подставка для ручки">
                <a:extLst>
                  <a:ext uri="{FF2B5EF4-FFF2-40B4-BE49-F238E27FC236}">
                    <a16:creationId xmlns:a16="http://schemas.microsoft.com/office/drawing/2014/main" id="{28C57F35-C18D-48C4-906C-5BD9566F8551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053107532"/>
                  </p:ext>
                </p:extLst>
              </p:nvPr>
            </p:nvGraphicFramePr>
            <p:xfrm rot="465095">
              <a:off x="23367422" y="9735542"/>
              <a:ext cx="2246113" cy="3750032"/>
            </p:xfrm>
            <a:graphic>
              <a:graphicData uri="http://schemas.microsoft.com/office/drawing/2017/model3d">
                <am3d:model3d r:embed="rId5">
                  <am3d:spPr>
                    <a:xfrm rot="465095">
                      <a:off x="0" y="0"/>
                      <a:ext cx="2246113" cy="3750032"/>
                    </a:xfrm>
                    <a:prstGeom prst="rect">
                      <a:avLst/>
                    </a:prstGeom>
                  </am3d:spPr>
                  <am3d:camera>
                    <am3d:pos x="0" y="0" z="59736906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2724409" d="1000000"/>
                    <am3d:preTrans dx="452922" dy="-1313056" dz="-625457"/>
                    <am3d:scale>
                      <am3d:sx n="1000000" d="1000000"/>
                      <am3d:sy n="1000000" d="1000000"/>
                      <am3d:sz n="1000000" d="1000000"/>
                    </am3d:scale>
                    <am3d:rot ax="1204104" ay="1391283" az="491141"/>
                    <am3d:postTrans dx="0" dy="0" dz="0"/>
                  </am3d:trans>
                  <am3d:raster rName="Office3DRenderer" rVer="16.0.8326">
                    <am3d:blip r:embed="rId6"/>
                  </am3d:raster>
                  <am3d:objViewport viewportSz="3866797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5" name="Трехмерная модель 4" descr="Подставка для ручки">
                <a:extLst>
                  <a:ext uri="{FF2B5EF4-FFF2-40B4-BE49-F238E27FC236}">
                    <a16:creationId xmlns:a16="http://schemas.microsoft.com/office/drawing/2014/main" id="{28C57F35-C18D-48C4-906C-5BD9566F8551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 rot="465095">
                <a:off x="23367422" y="9735542"/>
                <a:ext cx="2246113" cy="3750032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1228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500" advClick="0" advTm="7000"/>
    </mc:Choice>
    <mc:Fallback xmlns="">
      <p:transition spd="slow" advClick="0" advTm="700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B3C2EC7-063E-4F73-8E3B-9AD9E12A99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8126"/>
            <a:ext cx="27155775" cy="19202400"/>
          </a:xfrm>
          <a:prstGeom prst="rect">
            <a:avLst/>
          </a:prstGeom>
        </p:spPr>
      </p:pic>
      <p:sp>
        <p:nvSpPr>
          <p:cNvPr id="9" name="AutoShape 2">
            <a:extLst>
              <a:ext uri="{FF2B5EF4-FFF2-40B4-BE49-F238E27FC236}">
                <a16:creationId xmlns:a16="http://schemas.microsoft.com/office/drawing/2014/main" id="{42083751-33D0-4253-9D82-2D73E7F66A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5474" y="724553"/>
            <a:ext cx="3082127" cy="2719136"/>
          </a:xfrm>
          <a:prstGeom prst="wedgeRectCallout">
            <a:avLst>
              <a:gd name="adj1" fmla="val 106654"/>
              <a:gd name="adj2" fmla="val 93075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В таблице перечисляется все оборудование, подвергнутое гидравлическим испытаниям на данном объекте</a:t>
            </a:r>
            <a:endParaRPr kumimoji="0" lang="ru-RU" altLang="ru-RU" sz="240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AutoShape 3">
            <a:extLst>
              <a:ext uri="{FF2B5EF4-FFF2-40B4-BE49-F238E27FC236}">
                <a16:creationId xmlns:a16="http://schemas.microsoft.com/office/drawing/2014/main" id="{B94BCC91-6903-48A2-AE09-6D77FD5905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34586" y="336853"/>
            <a:ext cx="3809840" cy="1271928"/>
          </a:xfrm>
          <a:prstGeom prst="wedgeRectCallout">
            <a:avLst>
              <a:gd name="adj1" fmla="val -139778"/>
              <a:gd name="adj2" fmla="val 198742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Обязательно указывается наименование объекта и его адрес</a:t>
            </a:r>
            <a:endParaRPr kumimoji="0" lang="ru-RU" altLang="ru-RU" sz="240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AutoShape 3">
            <a:extLst>
              <a:ext uri="{FF2B5EF4-FFF2-40B4-BE49-F238E27FC236}">
                <a16:creationId xmlns:a16="http://schemas.microsoft.com/office/drawing/2014/main" id="{898C97DC-0648-43EE-A69A-97248ACFD1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34174" y="2384671"/>
            <a:ext cx="5562928" cy="3394539"/>
          </a:xfrm>
          <a:prstGeom prst="wedgeRectCallout">
            <a:avLst>
              <a:gd name="adj1" fmla="val -121299"/>
              <a:gd name="adj2" fmla="val 80285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Гидравлические испытания тепловых сетей осуществляются давлением 1,25 рабочего, но не менее 0,2 МПа, в течение не менее 10 мин.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buClrTx/>
              <a:buSzTx/>
              <a:buFontTx/>
              <a:buNone/>
              <a:tabLst/>
            </a:pPr>
            <a:r>
              <a:rPr lang="ru-RU" alt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Результаты испытаний считаются удовлетворительными, если во время их проведения не произошло падения давления и не обнаружено признаков течи</a:t>
            </a:r>
            <a:endParaRPr kumimoji="0" lang="ru-RU" altLang="ru-RU" sz="240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AutoShape 3">
            <a:extLst>
              <a:ext uri="{FF2B5EF4-FFF2-40B4-BE49-F238E27FC236}">
                <a16:creationId xmlns:a16="http://schemas.microsoft.com/office/drawing/2014/main" id="{F760BF44-7BB9-46A7-B556-D36FBC5762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24071" y="6002996"/>
            <a:ext cx="6798633" cy="3394540"/>
          </a:xfrm>
          <a:prstGeom prst="wedgeRectCallout">
            <a:avLst>
              <a:gd name="adj1" fmla="val -84494"/>
              <a:gd name="adj2" fmla="val 40792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Водоподогреватели систем отопления и горячего водоснабжения, а также трубопроводы их обвязки, </a:t>
            </a:r>
            <a:r>
              <a:rPr lang="ru-RU" alt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испытываются на плотность </a:t>
            </a: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давлением 1,25 рабочего, но не ниже 1 МПа, в течение не менее 10 мин.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buClrTx/>
              <a:buSzTx/>
              <a:buFontTx/>
              <a:buNone/>
              <a:tabLst/>
            </a:pPr>
            <a:r>
              <a:rPr lang="ru-RU" alt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Подогреватель признается выдержавшим испытание, если не наблюдалось падения давления и не было обнаружено признаков разрыва, течи и запотевания поверхности</a:t>
            </a:r>
            <a:endParaRPr kumimoji="0" lang="ru-RU" altLang="ru-RU" sz="240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endParaRPr kumimoji="0" lang="ru-RU" altLang="ru-RU" sz="240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AutoShape 2">
            <a:extLst>
              <a:ext uri="{FF2B5EF4-FFF2-40B4-BE49-F238E27FC236}">
                <a16:creationId xmlns:a16="http://schemas.microsoft.com/office/drawing/2014/main" id="{F7A71A14-9098-4259-B941-F9C1D76999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21104" y="8817221"/>
            <a:ext cx="4143295" cy="2808948"/>
          </a:xfrm>
          <a:prstGeom prst="wedgeRectCallout">
            <a:avLst>
              <a:gd name="adj1" fmla="val 89840"/>
              <a:gd name="adj2" fmla="val -1309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0" fontAlgn="base" latinLnBrk="0" hangingPunct="0"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lang="ru-RU" alt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К</a:t>
            </a: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алориферы и трубопроводы их обвязки </a:t>
            </a:r>
            <a:r>
              <a:rPr lang="ru-RU" alt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испытываются </a:t>
            </a: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давлением 1,25 рабочего, но не ниже 1 МПа, в течение не менее 5 мин. </a:t>
            </a: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buClrTx/>
              <a:buSzTx/>
              <a:tabLst/>
            </a:pP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Падение давления не должно превышать 0,02 МПа</a:t>
            </a:r>
          </a:p>
        </p:txBody>
      </p:sp>
      <p:sp>
        <p:nvSpPr>
          <p:cNvPr id="19" name="AutoShape 2">
            <a:extLst>
              <a:ext uri="{FF2B5EF4-FFF2-40B4-BE49-F238E27FC236}">
                <a16:creationId xmlns:a16="http://schemas.microsoft.com/office/drawing/2014/main" id="{1983F981-B979-4E27-A2DB-DBAB60004F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21103" y="12439650"/>
            <a:ext cx="4491119" cy="3102951"/>
          </a:xfrm>
          <a:prstGeom prst="wedgeRectCallout">
            <a:avLst>
              <a:gd name="adj1" fmla="val 56738"/>
              <a:gd name="adj2" fmla="val -63332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Системы отопления с чугунными отопительными приборами </a:t>
            </a:r>
            <a:r>
              <a:rPr lang="ru-RU" alt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испытываются </a:t>
            </a: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давлением 1,25 рабочего, но не более 0,6 МПа, в течение не менее 5 мин.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buClrTx/>
              <a:buSzTx/>
              <a:buFontTx/>
              <a:buNone/>
              <a:tabLst/>
            </a:pP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Падение давления не должно превышать 0,02 МПа</a:t>
            </a:r>
          </a:p>
        </p:txBody>
      </p:sp>
      <p:sp>
        <p:nvSpPr>
          <p:cNvPr id="21" name="AutoShape 3">
            <a:extLst>
              <a:ext uri="{FF2B5EF4-FFF2-40B4-BE49-F238E27FC236}">
                <a16:creationId xmlns:a16="http://schemas.microsoft.com/office/drawing/2014/main" id="{684F20E2-1F05-4505-B2DD-2A05B0AD90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25845" y="16062859"/>
            <a:ext cx="6279949" cy="2778594"/>
          </a:xfrm>
          <a:prstGeom prst="wedgeRectCallout">
            <a:avLst>
              <a:gd name="adj1" fmla="val -65227"/>
              <a:gd name="adj2" fmla="val 4307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Подписание акта представителем энергоснабжающей организации – ОБЯЗАТЕЛЬНО!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lang="ru-RU" alt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При теплоснабжении от собственного теплоисточника акт подписывает должностное лицо организации, ответственное за эксплуатацию теплоисточника</a:t>
            </a:r>
            <a:endParaRPr kumimoji="0" lang="ru-RU" altLang="ru-RU" sz="240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endParaRPr kumimoji="0" lang="ru-RU" altLang="ru-RU" sz="240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endParaRPr kumimoji="0" lang="ru-RU" altLang="ru-RU" sz="240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AutoShape 3">
            <a:extLst>
              <a:ext uri="{FF2B5EF4-FFF2-40B4-BE49-F238E27FC236}">
                <a16:creationId xmlns:a16="http://schemas.microsoft.com/office/drawing/2014/main" id="{4D55F9B4-A22E-4606-AFA7-B581A5AC22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61460" y="13953623"/>
            <a:ext cx="5756092" cy="1591177"/>
          </a:xfrm>
          <a:prstGeom prst="wedgeRectCallout">
            <a:avLst>
              <a:gd name="adj1" fmla="val -81323"/>
              <a:gd name="adj2" fmla="val 89118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При выполнении работ собственными силами акт подписывает </a:t>
            </a:r>
            <a:r>
              <a:rPr lang="ru-RU" alt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должностное лицо организации, руководившее проведением испытаний</a:t>
            </a:r>
            <a:endParaRPr kumimoji="0" lang="ru-RU" altLang="ru-RU" sz="240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endParaRPr kumimoji="0" lang="ru-RU" altLang="ru-RU" sz="240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endParaRPr kumimoji="0" lang="ru-RU" altLang="ru-RU" sz="240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24" name="AutoShape 2">
            <a:extLst>
              <a:ext uri="{FF2B5EF4-FFF2-40B4-BE49-F238E27FC236}">
                <a16:creationId xmlns:a16="http://schemas.microsoft.com/office/drawing/2014/main" id="{B2FF9D50-1F12-4466-A025-D508DC2CC5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242434" y="9601201"/>
            <a:ext cx="6205007" cy="4039601"/>
          </a:xfrm>
          <a:prstGeom prst="wedgeRectCallout">
            <a:avLst>
              <a:gd name="adj1" fmla="val -94345"/>
              <a:gd name="adj2" fmla="val 47558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lang="ru-RU" alt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С</a:t>
            </a: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истемы отопления с отопительными приборами, отличными от чугунных, </a:t>
            </a:r>
            <a:r>
              <a:rPr lang="ru-RU" alt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испытываются</a:t>
            </a: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 давлением 1,25 рабочего, но не более 1 МПа. Системы считаются выдержавшими испытание, если:</a:t>
            </a: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buClrTx/>
              <a:buSzTx/>
              <a:tabLst/>
            </a:pP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- при испытаниях водяных и паровых систем теплопотребления в течение 5 мин падение давления не превысило 0,02 МПа;</a:t>
            </a: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buClrTx/>
              <a:buSzTx/>
              <a:tabLst/>
            </a:pPr>
            <a:r>
              <a:rPr lang="ru-RU" alt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- при испытаниях систем панельного отопления и обогрева пола падение давления</a:t>
            </a: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buClrTx/>
              <a:buSzTx/>
              <a:tabLst/>
            </a:pPr>
            <a:r>
              <a:rPr lang="ru-RU" alt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в течение 15 мин не превысило 0,01 МПа</a:t>
            </a:r>
            <a:endParaRPr kumimoji="0" lang="ru-RU" altLang="ru-RU" sz="240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AutoShape 2">
            <a:extLst>
              <a:ext uri="{FF2B5EF4-FFF2-40B4-BE49-F238E27FC236}">
                <a16:creationId xmlns:a16="http://schemas.microsoft.com/office/drawing/2014/main" id="{61E93AD0-E05D-4E30-85B4-76AD3D882A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21104" y="4081940"/>
            <a:ext cx="4545432" cy="4163906"/>
          </a:xfrm>
          <a:prstGeom prst="wedgeRectCallout">
            <a:avLst>
              <a:gd name="adj1" fmla="val 64044"/>
              <a:gd name="adj2" fmla="val 37486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just" eaLnBrk="0" fontAlgn="base" hangingPunct="0">
              <a:spcBef>
                <a:spcPct val="0"/>
              </a:spcBef>
            </a:pPr>
            <a:r>
              <a:rPr lang="ru-RU" alt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Т</a:t>
            </a: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рубопроводы и оборудование </a:t>
            </a:r>
            <a:r>
              <a:rPr lang="ru-RU" alt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тепловых пунктов испытываются </a:t>
            </a: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в течение не менее 5 мин: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 - с элеваторными узлами, узлами смешения – давлением 1,25 рабочего, но не ниже 1 МПа;</a:t>
            </a: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buClrTx/>
              <a:buSzTx/>
              <a:tabLst/>
            </a:pPr>
            <a:r>
              <a:rPr lang="ru-RU" alt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- безэлеваторными узлами </a:t>
            </a: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– </a:t>
            </a:r>
            <a:r>
              <a:rPr lang="ru-RU" alt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давлением 1,25 рабочего, но не менее 0,2 МПа.</a:t>
            </a: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buClrTx/>
              <a:buSzTx/>
              <a:tabLst/>
            </a:pP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Падение давления не должно превышать 0,02 МПа</a:t>
            </a:r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E7E035D0-730C-45ED-B010-7835979C962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9224976"/>
              </p:ext>
            </p:extLst>
          </p:nvPr>
        </p:nvGraphicFramePr>
        <p:xfrm>
          <a:off x="6881889" y="175659"/>
          <a:ext cx="13185283" cy="186657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0" name="Document" r:id="rId4" imgW="6463815" imgH="9835137" progId="Word.Document.12">
                  <p:embed/>
                </p:oleObj>
              </mc:Choice>
              <mc:Fallback>
                <p:oleObj name="Document" r:id="rId4" imgW="6463815" imgH="983513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881889" y="175659"/>
                        <a:ext cx="13185283" cy="186657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Овал 6">
            <a:extLst>
              <a:ext uri="{FF2B5EF4-FFF2-40B4-BE49-F238E27FC236}">
                <a16:creationId xmlns:a16="http://schemas.microsoft.com/office/drawing/2014/main" id="{2C21043F-0E51-41A7-AA9A-C792BEC76867}"/>
              </a:ext>
            </a:extLst>
          </p:cNvPr>
          <p:cNvSpPr/>
          <p:nvPr/>
        </p:nvSpPr>
        <p:spPr>
          <a:xfrm>
            <a:off x="7338780" y="6267450"/>
            <a:ext cx="9746643" cy="109365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8505571A-BAD0-4D03-BC68-7251EE922A9E}"/>
              </a:ext>
            </a:extLst>
          </p:cNvPr>
          <p:cNvSpPr/>
          <p:nvPr/>
        </p:nvSpPr>
        <p:spPr>
          <a:xfrm>
            <a:off x="7167946" y="9986486"/>
            <a:ext cx="10300904" cy="153633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id="{5F4B7F5C-A85D-4F05-A285-CAEF6697849B}"/>
              </a:ext>
            </a:extLst>
          </p:cNvPr>
          <p:cNvSpPr/>
          <p:nvPr/>
        </p:nvSpPr>
        <p:spPr>
          <a:xfrm>
            <a:off x="6881889" y="17055536"/>
            <a:ext cx="12792075" cy="9334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id="{2E2F77AF-0475-4BE8-A3B0-32CE759BA442}"/>
              </a:ext>
            </a:extLst>
          </p:cNvPr>
          <p:cNvSpPr/>
          <p:nvPr/>
        </p:nvSpPr>
        <p:spPr>
          <a:xfrm>
            <a:off x="7265134" y="11626169"/>
            <a:ext cx="9820290" cy="81348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id="{217C9D1B-178D-460C-AF8E-ACB393BD5312}"/>
              </a:ext>
            </a:extLst>
          </p:cNvPr>
          <p:cNvSpPr/>
          <p:nvPr/>
        </p:nvSpPr>
        <p:spPr>
          <a:xfrm>
            <a:off x="6881889" y="16008288"/>
            <a:ext cx="13043456" cy="9334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>
            <a:extLst>
              <a:ext uri="{FF2B5EF4-FFF2-40B4-BE49-F238E27FC236}">
                <a16:creationId xmlns:a16="http://schemas.microsoft.com/office/drawing/2014/main" id="{9F13AF8A-1365-428B-89CC-DD51222F42AC}"/>
              </a:ext>
            </a:extLst>
          </p:cNvPr>
          <p:cNvSpPr/>
          <p:nvPr/>
        </p:nvSpPr>
        <p:spPr>
          <a:xfrm>
            <a:off x="7338781" y="12543004"/>
            <a:ext cx="10130069" cy="20466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>
            <a:extLst>
              <a:ext uri="{FF2B5EF4-FFF2-40B4-BE49-F238E27FC236}">
                <a16:creationId xmlns:a16="http://schemas.microsoft.com/office/drawing/2014/main" id="{128B1335-1D10-4F87-B122-E10F3F7CCA24}"/>
              </a:ext>
            </a:extLst>
          </p:cNvPr>
          <p:cNvSpPr/>
          <p:nvPr/>
        </p:nvSpPr>
        <p:spPr>
          <a:xfrm>
            <a:off x="9088832" y="3323517"/>
            <a:ext cx="9746643" cy="88973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>
            <a:extLst>
              <a:ext uri="{FF2B5EF4-FFF2-40B4-BE49-F238E27FC236}">
                <a16:creationId xmlns:a16="http://schemas.microsoft.com/office/drawing/2014/main" id="{EB7D942C-3755-419F-862F-ED98FEE9EEE0}"/>
              </a:ext>
            </a:extLst>
          </p:cNvPr>
          <p:cNvSpPr/>
          <p:nvPr/>
        </p:nvSpPr>
        <p:spPr>
          <a:xfrm>
            <a:off x="7131870" y="7487423"/>
            <a:ext cx="10203717" cy="9334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>
            <a:extLst>
              <a:ext uri="{FF2B5EF4-FFF2-40B4-BE49-F238E27FC236}">
                <a16:creationId xmlns:a16="http://schemas.microsoft.com/office/drawing/2014/main" id="{3F97EE32-D917-4F12-9DC4-0C106E1425AC}"/>
              </a:ext>
            </a:extLst>
          </p:cNvPr>
          <p:cNvSpPr/>
          <p:nvPr/>
        </p:nvSpPr>
        <p:spPr>
          <a:xfrm>
            <a:off x="7265133" y="8524226"/>
            <a:ext cx="10203717" cy="12545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094108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B3C2EC7-063E-4F73-8E3B-9AD9E12A99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27155775" cy="19202400"/>
          </a:xfrm>
          <a:prstGeom prst="rect">
            <a:avLst/>
          </a:prstGeom>
        </p:spPr>
      </p:pic>
      <p:sp>
        <p:nvSpPr>
          <p:cNvPr id="12" name="AutoShape 3">
            <a:extLst>
              <a:ext uri="{FF2B5EF4-FFF2-40B4-BE49-F238E27FC236}">
                <a16:creationId xmlns:a16="http://schemas.microsoft.com/office/drawing/2014/main" id="{3E10DE1B-7527-4FB7-B70F-15E3D6951C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425163" y="13006128"/>
            <a:ext cx="4410522" cy="3854113"/>
          </a:xfrm>
          <a:prstGeom prst="wedgeRectCallout">
            <a:avLst>
              <a:gd name="adj1" fmla="val -57749"/>
              <a:gd name="adj2" fmla="val 70581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Подписание акта представителем энергоснабжающей организации – ОБЯЗАТЕЛЬНО!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lang="ru-RU" alt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При теплоснабжении от собственного теплоисточника акт подписывает должностное лицо организации, ответственное за эксплуатацию теплоисточника</a:t>
            </a:r>
            <a:endParaRPr kumimoji="0" lang="ru-RU" altLang="ru-RU" sz="240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endParaRPr kumimoji="0" lang="ru-RU" altLang="ru-RU" sz="240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endParaRPr kumimoji="0" lang="ru-RU" altLang="ru-RU" sz="240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AutoShape 3">
            <a:extLst>
              <a:ext uri="{FF2B5EF4-FFF2-40B4-BE49-F238E27FC236}">
                <a16:creationId xmlns:a16="http://schemas.microsoft.com/office/drawing/2014/main" id="{7AE6A013-794A-4F92-9AC8-210A6E6F62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07223" y="12862257"/>
            <a:ext cx="3428999" cy="2773782"/>
          </a:xfrm>
          <a:prstGeom prst="wedgeRectCallout">
            <a:avLst>
              <a:gd name="adj1" fmla="val 90214"/>
              <a:gd name="adj2" fmla="val 63945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При выполнении работ собственными силами акт подписывает </a:t>
            </a:r>
            <a:r>
              <a:rPr lang="ru-RU" alt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должностное лицо организации, руководившее их проведением</a:t>
            </a:r>
            <a:endParaRPr kumimoji="0" lang="ru-RU" altLang="ru-RU" sz="240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endParaRPr kumimoji="0" lang="ru-RU" altLang="ru-RU" sz="240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endParaRPr kumimoji="0" lang="ru-RU" altLang="ru-RU" sz="240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AutoShape 3">
            <a:extLst>
              <a:ext uri="{FF2B5EF4-FFF2-40B4-BE49-F238E27FC236}">
                <a16:creationId xmlns:a16="http://schemas.microsoft.com/office/drawing/2014/main" id="{769B5882-5B5A-4F80-919F-6E2706ED58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9165" y="10744200"/>
            <a:ext cx="3809840" cy="1325478"/>
          </a:xfrm>
          <a:prstGeom prst="wedgeRectCallout">
            <a:avLst>
              <a:gd name="adj1" fmla="val 75757"/>
              <a:gd name="adj2" fmla="val -145305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Обязательно указывается наименование объекта и его адрес</a:t>
            </a:r>
            <a:endParaRPr kumimoji="0" lang="ru-RU" altLang="ru-RU" sz="240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AutoShape 3">
            <a:extLst>
              <a:ext uri="{FF2B5EF4-FFF2-40B4-BE49-F238E27FC236}">
                <a16:creationId xmlns:a16="http://schemas.microsoft.com/office/drawing/2014/main" id="{B6FA5E73-42F0-40D2-AB81-ABE45751D6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07223" y="4143875"/>
            <a:ext cx="4038339" cy="5063291"/>
          </a:xfrm>
          <a:prstGeom prst="wedgeRectCallout">
            <a:avLst>
              <a:gd name="adj1" fmla="val 104882"/>
              <a:gd name="adj2" fmla="val 13297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Гидравлическая</a:t>
            </a: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промывка</a:t>
            </a: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 выполняется ежегодно после окончания отопительного периода.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Не реже 1 раза в 4 года необходимо проводить </a:t>
            </a:r>
            <a:r>
              <a:rPr kumimoji="0" lang="ru-RU" altLang="ru-RU" sz="2400" b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гидропневматическую</a:t>
            </a: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промывку</a:t>
            </a:r>
            <a:r>
              <a:rPr lang="ru-RU" alt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, а</a:t>
            </a: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кты о проведении которой должны храниться и предъявляться до следующей гидропневматической промывки</a:t>
            </a:r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CE04CEB1-F250-4035-8105-66DEBBA441D0}"/>
              </a:ext>
            </a:extLst>
          </p:cNvPr>
          <p:cNvSpPr/>
          <p:nvPr/>
        </p:nvSpPr>
        <p:spPr>
          <a:xfrm>
            <a:off x="8902275" y="7053610"/>
            <a:ext cx="5354918" cy="62253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AutoShape 3">
            <a:extLst>
              <a:ext uri="{FF2B5EF4-FFF2-40B4-BE49-F238E27FC236}">
                <a16:creationId xmlns:a16="http://schemas.microsoft.com/office/drawing/2014/main" id="{5316112D-AB52-40A3-81BE-0B3A749F0F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900385" y="5126554"/>
            <a:ext cx="3860691" cy="3854112"/>
          </a:xfrm>
          <a:prstGeom prst="wedgeRectCallout">
            <a:avLst>
              <a:gd name="adj1" fmla="val -120204"/>
              <a:gd name="adj2" fmla="val 16031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Перечисляются все системы, трубопроводы и оборудование, подвергшиеся промывке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altLang="ru-RU" sz="2400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(трубопроводы и оборудование тепловых пунктов, системы отопления, трубопроводы и калориферы систем вентиляции)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endParaRPr kumimoji="0" lang="ru-RU" altLang="ru-RU" sz="240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endParaRPr kumimoji="0" lang="ru-RU" altLang="ru-RU" sz="240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Объект 1">
            <a:extLst>
              <a:ext uri="{FF2B5EF4-FFF2-40B4-BE49-F238E27FC236}">
                <a16:creationId xmlns:a16="http://schemas.microsoft.com/office/drawing/2014/main" id="{2BFDF163-F425-4FF3-8F06-6599A37819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077245"/>
              </p:ext>
            </p:extLst>
          </p:nvPr>
        </p:nvGraphicFramePr>
        <p:xfrm>
          <a:off x="6831533" y="278757"/>
          <a:ext cx="15273541" cy="189236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1" name="Document" r:id="rId4" imgW="6105053" imgH="6347928" progId="Word.Document.12">
                  <p:embed/>
                </p:oleObj>
              </mc:Choice>
              <mc:Fallback>
                <p:oleObj name="Document" r:id="rId4" imgW="6105053" imgH="634792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831533" y="278757"/>
                        <a:ext cx="15273541" cy="189236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Овал 13">
            <a:extLst>
              <a:ext uri="{FF2B5EF4-FFF2-40B4-BE49-F238E27FC236}">
                <a16:creationId xmlns:a16="http://schemas.microsoft.com/office/drawing/2014/main" id="{3307F03A-0625-40CC-995D-880F272376F3}"/>
              </a:ext>
            </a:extLst>
          </p:cNvPr>
          <p:cNvSpPr/>
          <p:nvPr/>
        </p:nvSpPr>
        <p:spPr>
          <a:xfrm>
            <a:off x="7086600" y="15534763"/>
            <a:ext cx="14746644" cy="132547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CF647E5A-3E39-4291-BB99-C6D976025931}"/>
              </a:ext>
            </a:extLst>
          </p:cNvPr>
          <p:cNvSpPr/>
          <p:nvPr/>
        </p:nvSpPr>
        <p:spPr>
          <a:xfrm>
            <a:off x="6831531" y="16999619"/>
            <a:ext cx="15223237" cy="132547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A07256A2-3966-4B86-8DCE-22BD5C5D1BC7}"/>
              </a:ext>
            </a:extLst>
          </p:cNvPr>
          <p:cNvSpPr/>
          <p:nvPr/>
        </p:nvSpPr>
        <p:spPr>
          <a:xfrm>
            <a:off x="7336018" y="9067799"/>
            <a:ext cx="12533132" cy="80010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348869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Изображение выглядит как внешний, красный, улица, легки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6A7A5E04-6C69-49B6-AE70-63E095C826D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06" r="-1" b="-1"/>
          <a:stretch/>
        </p:blipFill>
        <p:spPr>
          <a:xfrm>
            <a:off x="20" y="10"/>
            <a:ext cx="27155755" cy="1920239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30CF9AB-33F2-44C6-A07C-6AF34CE82F5C}"/>
              </a:ext>
            </a:extLst>
          </p:cNvPr>
          <p:cNvSpPr/>
          <p:nvPr/>
        </p:nvSpPr>
        <p:spPr>
          <a:xfrm>
            <a:off x="8792308" y="3285736"/>
            <a:ext cx="17063864" cy="93256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7200" b="1" dirty="0">
              <a:ln w="0"/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7200" b="1" dirty="0">
              <a:ln w="0"/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7200" b="1" dirty="0">
              <a:ln w="0"/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7200" b="1" dirty="0">
                <a:ln w="0"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ОФОРМЛЕНИЯ </a:t>
            </a:r>
          </a:p>
          <a:p>
            <a:pPr algn="ctr"/>
            <a:r>
              <a:rPr lang="ru-RU" sz="7200" b="1" dirty="0">
                <a:ln w="0"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АКТА ПРОВЕРКИ РАБОТОСПОСОБНОСТИ</a:t>
            </a:r>
          </a:p>
          <a:p>
            <a:pPr algn="ctr"/>
            <a:r>
              <a:rPr lang="ru-RU" sz="7200" b="1" dirty="0">
                <a:ln w="0"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(ОПРОБОВАНИЯ) АВР</a:t>
            </a:r>
          </a:p>
          <a:p>
            <a:pPr algn="just"/>
            <a:endParaRPr lang="ru-RU" sz="4800" b="1" dirty="0">
              <a:ln w="0"/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4800" cap="none" spc="0" dirty="0">
              <a:ln w="0"/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4" name="Трехмерная модель 3" descr="Напечатанный документ">
                <a:extLst>
                  <a:ext uri="{FF2B5EF4-FFF2-40B4-BE49-F238E27FC236}">
                    <a16:creationId xmlns:a16="http://schemas.microsoft.com/office/drawing/2014/main" id="{7CA0CAAF-FDD5-4CDB-BE20-E814F9BF3B18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3351245" y="4747851"/>
              <a:ext cx="6238231" cy="7863515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6238231" cy="7863515"/>
                    </a:xfrm>
                    <a:prstGeom prst="rect">
                      <a:avLst/>
                    </a:prstGeom>
                  </am3d:spPr>
                  <am3d:camera>
                    <am3d:pos x="0" y="0" z="56475043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9805309" d="1000000"/>
                    <am3d:preTrans dx="-1048" dy="-18000000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-1040860" ay="1023026" az="-313994"/>
                    <am3d:postTrans dx="0" dy="0" dz="0"/>
                  </am3d:trans>
                  <am3d:raster rName="Office3DRenderer" rVer="16.0.8326">
                    <am3d:blip r:embed="rId4"/>
                  </am3d:raster>
                  <am3d:objViewport viewportSz="9594007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4" name="Трехмерная модель 3" descr="Напечатанный документ">
                <a:extLst>
                  <a:ext uri="{FF2B5EF4-FFF2-40B4-BE49-F238E27FC236}">
                    <a16:creationId xmlns:a16="http://schemas.microsoft.com/office/drawing/2014/main" id="{7CA0CAAF-FDD5-4CDB-BE20-E814F9BF3B18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351245" y="4747851"/>
                <a:ext cx="6238231" cy="786351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5" name="Трехмерная модель 4" descr="Подставка для ручки">
                <a:extLst>
                  <a:ext uri="{FF2B5EF4-FFF2-40B4-BE49-F238E27FC236}">
                    <a16:creationId xmlns:a16="http://schemas.microsoft.com/office/drawing/2014/main" id="{28C57F35-C18D-48C4-906C-5BD9566F8551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 rot="465095">
              <a:off x="23367422" y="9735542"/>
              <a:ext cx="2246113" cy="3750032"/>
            </p:xfrm>
            <a:graphic>
              <a:graphicData uri="http://schemas.microsoft.com/office/drawing/2017/model3d">
                <am3d:model3d r:embed="rId5">
                  <am3d:spPr>
                    <a:xfrm rot="465095">
                      <a:off x="0" y="0"/>
                      <a:ext cx="2246113" cy="3750032"/>
                    </a:xfrm>
                    <a:prstGeom prst="rect">
                      <a:avLst/>
                    </a:prstGeom>
                  </am3d:spPr>
                  <am3d:camera>
                    <am3d:pos x="0" y="0" z="59736906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2724409" d="1000000"/>
                    <am3d:preTrans dx="452922" dy="-1313056" dz="-625457"/>
                    <am3d:scale>
                      <am3d:sx n="1000000" d="1000000"/>
                      <am3d:sy n="1000000" d="1000000"/>
                      <am3d:sz n="1000000" d="1000000"/>
                    </am3d:scale>
                    <am3d:rot ax="1204104" ay="1391283" az="491141"/>
                    <am3d:postTrans dx="0" dy="0" dz="0"/>
                  </am3d:trans>
                  <am3d:raster rName="Office3DRenderer" rVer="16.0.8326">
                    <am3d:blip r:embed="rId6"/>
                  </am3d:raster>
                  <am3d:objViewport viewportSz="3866797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5" name="Трехмерная модель 4" descr="Подставка для ручки">
                <a:extLst>
                  <a:ext uri="{FF2B5EF4-FFF2-40B4-BE49-F238E27FC236}">
                    <a16:creationId xmlns:a16="http://schemas.microsoft.com/office/drawing/2014/main" id="{28C57F35-C18D-48C4-906C-5BD9566F8551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 rot="465095">
                <a:off x="23367422" y="9735542"/>
                <a:ext cx="2246113" cy="3750032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07943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500" advClick="0" advTm="7000"/>
    </mc:Choice>
    <mc:Fallback xmlns="">
      <p:transition spd="slow" advClick="0" advTm="700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B3C2EC7-063E-4F73-8E3B-9AD9E12A99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27155775" cy="192024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F4BD960-6D60-0C6B-A54E-CE28351193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5425" y="508719"/>
            <a:ext cx="14593901" cy="18184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942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0000" advTm="10000"/>
    </mc:Choice>
    <mc:Fallback xmlns="">
      <p:transition spd="slow" advTm="1000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Изображение выглядит как внешний, красный, улица, легки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6A7A5E04-6C69-49B6-AE70-63E095C826D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06" r="-1" b="-1"/>
          <a:stretch/>
        </p:blipFill>
        <p:spPr>
          <a:xfrm>
            <a:off x="20" y="10"/>
            <a:ext cx="27155755" cy="1920239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30CF9AB-33F2-44C6-A07C-6AF34CE82F5C}"/>
              </a:ext>
            </a:extLst>
          </p:cNvPr>
          <p:cNvSpPr/>
          <p:nvPr/>
        </p:nvSpPr>
        <p:spPr>
          <a:xfrm>
            <a:off x="8792308" y="3285736"/>
            <a:ext cx="17063864" cy="104336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7200" b="1" dirty="0">
              <a:ln w="0"/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7200" b="1" dirty="0">
              <a:ln w="0"/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7200" b="1" dirty="0">
              <a:ln w="0"/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7200" b="1" dirty="0">
                <a:ln w="0"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ОФОРМЛЕНИЯ</a:t>
            </a:r>
          </a:p>
          <a:p>
            <a:pPr algn="ctr"/>
            <a:r>
              <a:rPr lang="ru-RU" sz="7200" b="1" dirty="0">
                <a:ln w="0"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АКТА ПРОВЕРКИ ТЕХНИЧЕСКОГО СОСТОЯНИЯ ДЫМОВЫХ И ВЕНТИЛЯЦИОННЫХ КАНАЛОВ</a:t>
            </a:r>
          </a:p>
          <a:p>
            <a:pPr algn="ctr"/>
            <a:r>
              <a:rPr lang="ru-RU" sz="7200" b="1" i="1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(при дымоходах с естественной тягой)</a:t>
            </a:r>
          </a:p>
          <a:p>
            <a:pPr algn="just"/>
            <a:endParaRPr lang="ru-RU" sz="4800" b="1" dirty="0">
              <a:ln w="0"/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4800" cap="none" spc="0" dirty="0">
              <a:ln w="0"/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4" name="Трехмерная модель 3" descr="Напечатанный документ">
                <a:extLst>
                  <a:ext uri="{FF2B5EF4-FFF2-40B4-BE49-F238E27FC236}">
                    <a16:creationId xmlns:a16="http://schemas.microsoft.com/office/drawing/2014/main" id="{7CA0CAAF-FDD5-4CDB-BE20-E814F9BF3B18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3351245" y="4747851"/>
              <a:ext cx="6238231" cy="7863515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6238231" cy="7863515"/>
                    </a:xfrm>
                    <a:prstGeom prst="rect">
                      <a:avLst/>
                    </a:prstGeom>
                  </am3d:spPr>
                  <am3d:camera>
                    <am3d:pos x="0" y="0" z="56475043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9805309" d="1000000"/>
                    <am3d:preTrans dx="-1048" dy="-18000000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-1040860" ay="1023026" az="-313994"/>
                    <am3d:postTrans dx="0" dy="0" dz="0"/>
                  </am3d:trans>
                  <am3d:raster rName="Office3DRenderer" rVer="16.0.8326">
                    <am3d:blip r:embed="rId4"/>
                  </am3d:raster>
                  <am3d:objViewport viewportSz="9594007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4" name="Трехмерная модель 3" descr="Напечатанный документ">
                <a:extLst>
                  <a:ext uri="{FF2B5EF4-FFF2-40B4-BE49-F238E27FC236}">
                    <a16:creationId xmlns:a16="http://schemas.microsoft.com/office/drawing/2014/main" id="{7CA0CAAF-FDD5-4CDB-BE20-E814F9BF3B18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351245" y="4747851"/>
                <a:ext cx="6238231" cy="786351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5" name="Трехмерная модель 4" descr="Подставка для ручки">
                <a:extLst>
                  <a:ext uri="{FF2B5EF4-FFF2-40B4-BE49-F238E27FC236}">
                    <a16:creationId xmlns:a16="http://schemas.microsoft.com/office/drawing/2014/main" id="{28C57F35-C18D-48C4-906C-5BD9566F8551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594441520"/>
                  </p:ext>
                </p:extLst>
              </p:nvPr>
            </p:nvGraphicFramePr>
            <p:xfrm rot="806366">
              <a:off x="23039177" y="13757254"/>
              <a:ext cx="2246113" cy="3750032"/>
            </p:xfrm>
            <a:graphic>
              <a:graphicData uri="http://schemas.microsoft.com/office/drawing/2017/model3d">
                <am3d:model3d r:embed="rId5">
                  <am3d:spPr>
                    <a:xfrm rot="806366">
                      <a:off x="0" y="0"/>
                      <a:ext cx="2246113" cy="3750032"/>
                    </a:xfrm>
                    <a:prstGeom prst="rect">
                      <a:avLst/>
                    </a:prstGeom>
                  </am3d:spPr>
                  <am3d:camera>
                    <am3d:pos x="0" y="0" z="59736906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2724409" d="1000000"/>
                    <am3d:preTrans dx="452922" dy="-1313056" dz="-625457"/>
                    <am3d:scale>
                      <am3d:sx n="1000000" d="1000000"/>
                      <am3d:sy n="1000000" d="1000000"/>
                      <am3d:sz n="1000000" d="1000000"/>
                    </am3d:scale>
                    <am3d:rot ax="1204104" ay="1391283" az="491141"/>
                    <am3d:postTrans dx="0" dy="0" dz="0"/>
                  </am3d:trans>
                  <am3d:raster rName="Office3DRenderer" rVer="16.0.8326">
                    <am3d:blip r:embed="rId6"/>
                  </am3d:raster>
                  <am3d:objViewport viewportSz="3866797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5" name="Трехмерная модель 4" descr="Подставка для ручки">
                <a:extLst>
                  <a:ext uri="{FF2B5EF4-FFF2-40B4-BE49-F238E27FC236}">
                    <a16:creationId xmlns:a16="http://schemas.microsoft.com/office/drawing/2014/main" id="{28C57F35-C18D-48C4-906C-5BD9566F8551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 rot="806366">
                <a:off x="23039177" y="13757254"/>
                <a:ext cx="2246113" cy="3750032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78690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500" advClick="0" advTm="7000"/>
    </mc:Choice>
    <mc:Fallback xmlns="">
      <p:transition spd="slow" advClick="0" advTm="700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B3C2EC7-063E-4F73-8E3B-9AD9E12A99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27155775" cy="19202400"/>
          </a:xfrm>
          <a:prstGeom prst="rect">
            <a:avLst/>
          </a:prstGeom>
        </p:spPr>
      </p:pic>
      <p:graphicFrame>
        <p:nvGraphicFramePr>
          <p:cNvPr id="7" name="Объект 6">
            <a:extLst>
              <a:ext uri="{FF2B5EF4-FFF2-40B4-BE49-F238E27FC236}">
                <a16:creationId xmlns:a16="http://schemas.microsoft.com/office/drawing/2014/main" id="{EB78A0B6-BC82-6BC6-BB59-A6DD22BBA7D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863786"/>
              </p:ext>
            </p:extLst>
          </p:nvPr>
        </p:nvGraphicFramePr>
        <p:xfrm>
          <a:off x="6098564" y="173037"/>
          <a:ext cx="14958646" cy="18856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5" name="Document" r:id="rId4" imgW="6298979" imgH="9095785" progId="Word.Document.8">
                  <p:embed/>
                </p:oleObj>
              </mc:Choice>
              <mc:Fallback>
                <p:oleObj name="Document" r:id="rId4" imgW="6298979" imgH="9095785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098564" y="173037"/>
                        <a:ext cx="14958646" cy="18856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72934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0000" advTm="10000"/>
    </mc:Choice>
    <mc:Fallback xmlns="">
      <p:transition spd="slow" advTm="10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Изображение выглядит как легки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C61D5BFB-61C0-48FA-83E3-D60596D3263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06" r="-1" b="-1"/>
          <a:stretch/>
        </p:blipFill>
        <p:spPr>
          <a:xfrm>
            <a:off x="20" y="0"/>
            <a:ext cx="27155755" cy="1920239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C7E957E-C904-47E3-AB05-8430F29034DD}"/>
              </a:ext>
            </a:extLst>
          </p:cNvPr>
          <p:cNvSpPr/>
          <p:nvPr/>
        </p:nvSpPr>
        <p:spPr>
          <a:xfrm>
            <a:off x="4618892" y="1488453"/>
            <a:ext cx="20960861" cy="1588127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0"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Оформлению и регистрации паспортов</a:t>
            </a:r>
          </a:p>
          <a:p>
            <a:pPr algn="ctr"/>
            <a:r>
              <a:rPr lang="ru-RU" sz="5400" b="1" dirty="0">
                <a:ln w="0"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готовности к работе в ОЗП подлежат:</a:t>
            </a:r>
          </a:p>
          <a:p>
            <a:pPr marL="685800" indent="-685800" algn="just">
              <a:buFont typeface="Wingdings" panose="05000000000000000000" pitchFamily="2" charset="2"/>
              <a:buChar char="v"/>
            </a:pPr>
            <a:r>
              <a:rPr lang="ru-RU" sz="54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теплоисточники мощностью 50 киловатт и более независимо от мощности установленных в них котлов с принудительной циркуляцией теплоносителя, осуществляющие теплоснабжение объектов жилищного фонда, социального и культурно-бытового назначения, учреждений образования, а также теплоисточники мощностью 100 киловатт и более независимо от мощности установленных в них котлов, за исключением отпускающих тепловую энергию на технологические нужды;</a:t>
            </a:r>
          </a:p>
          <a:p>
            <a:pPr algn="just"/>
            <a:endParaRPr lang="ru-RU" sz="5400" dirty="0">
              <a:ln w="0"/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indent="-685800" algn="just">
              <a:buFont typeface="Wingdings" panose="05000000000000000000" pitchFamily="2" charset="2"/>
              <a:buChar char="v"/>
            </a:pPr>
            <a:r>
              <a:rPr lang="ru-RU" sz="54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организации, имеющие в собственности (хозяйственном ведении, оперативном управлении или на ином законном основании) системы теплопотребления;</a:t>
            </a:r>
          </a:p>
          <a:p>
            <a:pPr algn="just"/>
            <a:endParaRPr lang="ru-RU" sz="5400" dirty="0">
              <a:ln w="0"/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indent="-685800" algn="just">
              <a:buFont typeface="Wingdings" panose="05000000000000000000" pitchFamily="2" charset="2"/>
              <a:buChar char="v"/>
            </a:pPr>
            <a:r>
              <a:rPr lang="ru-RU" sz="54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организации, осуществляющие эксплуатацию жилищного фонда и (или) предоставляющие жилищно-коммунальные услуги;</a:t>
            </a:r>
          </a:p>
          <a:p>
            <a:pPr algn="just"/>
            <a:endParaRPr lang="ru-RU" sz="5400" dirty="0">
              <a:ln w="0"/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indent="-685800">
              <a:buFont typeface="Wingdings" panose="05000000000000000000" pitchFamily="2" charset="2"/>
              <a:buChar char="v"/>
            </a:pPr>
            <a:r>
              <a:rPr lang="ru-RU" sz="54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организации, осуществляющие передачу тепловой энергии</a:t>
            </a:r>
          </a:p>
        </p:txBody>
      </p:sp>
    </p:spTree>
    <p:extLst>
      <p:ext uri="{BB962C8B-B14F-4D97-AF65-F5344CB8AC3E}">
        <p14:creationId xmlns:p14="http://schemas.microsoft.com/office/powerpoint/2010/main" val="4007809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0" advClick="0" advTm="50000"/>
    </mc:Choice>
    <mc:Fallback xmlns="">
      <p:transition spd="slow" advClick="0" advTm="50000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B3C2EC7-063E-4F73-8E3B-9AD9E12A99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27155775" cy="19202400"/>
          </a:xfrm>
          <a:prstGeom prst="rect">
            <a:avLst/>
          </a:prstGeom>
        </p:spPr>
      </p:pic>
      <p:graphicFrame>
        <p:nvGraphicFramePr>
          <p:cNvPr id="2" name="Объект 1">
            <a:extLst>
              <a:ext uri="{FF2B5EF4-FFF2-40B4-BE49-F238E27FC236}">
                <a16:creationId xmlns:a16="http://schemas.microsoft.com/office/drawing/2014/main" id="{4628EF79-2F36-A132-B2D8-FD6524FA214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7157834"/>
              </p:ext>
            </p:extLst>
          </p:nvPr>
        </p:nvGraphicFramePr>
        <p:xfrm>
          <a:off x="6258107" y="377230"/>
          <a:ext cx="14639559" cy="184479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59" name="Document" r:id="rId4" imgW="6301493" imgH="10118729" progId="Word.Document.8">
                  <p:embed/>
                </p:oleObj>
              </mc:Choice>
              <mc:Fallback>
                <p:oleObj name="Document" r:id="rId4" imgW="6301493" imgH="10118729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258107" y="377230"/>
                        <a:ext cx="14639559" cy="184479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63948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0000" advTm="10000"/>
    </mc:Choice>
    <mc:Fallback xmlns="">
      <p:transition spd="slow" advTm="1000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B3C2EC7-063E-4F73-8E3B-9AD9E12A99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27155775" cy="19202400"/>
          </a:xfrm>
          <a:prstGeom prst="rect">
            <a:avLst/>
          </a:prstGeom>
        </p:spPr>
      </p:pic>
      <p:graphicFrame>
        <p:nvGraphicFramePr>
          <p:cNvPr id="2" name="Объект 1">
            <a:extLst>
              <a:ext uri="{FF2B5EF4-FFF2-40B4-BE49-F238E27FC236}">
                <a16:creationId xmlns:a16="http://schemas.microsoft.com/office/drawing/2014/main" id="{C8AE10C5-9379-4DE6-6FB6-C6AAA1E356E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9739947"/>
              </p:ext>
            </p:extLst>
          </p:nvPr>
        </p:nvGraphicFramePr>
        <p:xfrm>
          <a:off x="6567487" y="378514"/>
          <a:ext cx="14020800" cy="184453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83" name="Document" r:id="rId4" imgW="6301493" imgH="9954109" progId="Word.Document.8">
                  <p:embed/>
                </p:oleObj>
              </mc:Choice>
              <mc:Fallback>
                <p:oleObj name="Document" r:id="rId4" imgW="6301493" imgH="9954109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567487" y="378514"/>
                        <a:ext cx="14020800" cy="184453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4723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0000" advTm="10000"/>
    </mc:Choice>
    <mc:Fallback xmlns="">
      <p:transition spd="slow" advTm="1000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B3C2EC7-063E-4F73-8E3B-9AD9E12A99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27155775" cy="19202400"/>
          </a:xfrm>
          <a:prstGeom prst="rect">
            <a:avLst/>
          </a:prstGeom>
        </p:spPr>
      </p:pic>
      <p:graphicFrame>
        <p:nvGraphicFramePr>
          <p:cNvPr id="2" name="Объект 1">
            <a:extLst>
              <a:ext uri="{FF2B5EF4-FFF2-40B4-BE49-F238E27FC236}">
                <a16:creationId xmlns:a16="http://schemas.microsoft.com/office/drawing/2014/main" id="{AB9B1E9E-A4D9-E40B-70B9-4FDC03EF9C2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4305617"/>
              </p:ext>
            </p:extLst>
          </p:nvPr>
        </p:nvGraphicFramePr>
        <p:xfrm>
          <a:off x="6740036" y="241239"/>
          <a:ext cx="13675702" cy="187199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07" name="Document" r:id="rId4" imgW="5925134" imgH="9141793" progId="Word.Document.8">
                  <p:embed/>
                </p:oleObj>
              </mc:Choice>
              <mc:Fallback>
                <p:oleObj name="Document" r:id="rId4" imgW="5925134" imgH="9141793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740036" y="241239"/>
                        <a:ext cx="13675702" cy="187199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58020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0000" advTm="10000"/>
    </mc:Choice>
    <mc:Fallback xmlns="">
      <p:transition spd="slow" advTm="1000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B3C2EC7-063E-4F73-8E3B-9AD9E12A99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27155775" cy="19202400"/>
          </a:xfrm>
          <a:prstGeom prst="rect">
            <a:avLst/>
          </a:prstGeom>
        </p:spPr>
      </p:pic>
      <p:graphicFrame>
        <p:nvGraphicFramePr>
          <p:cNvPr id="2" name="Объект 1">
            <a:extLst>
              <a:ext uri="{FF2B5EF4-FFF2-40B4-BE49-F238E27FC236}">
                <a16:creationId xmlns:a16="http://schemas.microsoft.com/office/drawing/2014/main" id="{26989545-2050-2C9D-BAF2-B20840C6748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8867716"/>
              </p:ext>
            </p:extLst>
          </p:nvPr>
        </p:nvGraphicFramePr>
        <p:xfrm>
          <a:off x="6573838" y="420689"/>
          <a:ext cx="13790612" cy="1854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31" name="Document" r:id="rId4" imgW="6247624" imgH="9969924" progId="Word.Document.8">
                  <p:embed/>
                </p:oleObj>
              </mc:Choice>
              <mc:Fallback>
                <p:oleObj name="Document" r:id="rId4" imgW="6247624" imgH="9969924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573838" y="420689"/>
                        <a:ext cx="13790612" cy="18547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41394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0000" advTm="10000"/>
    </mc:Choice>
    <mc:Fallback xmlns="">
      <p:transition spd="slow" advTm="10000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Изображение выглядит как внешний, красный, улица, легки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6A7A5E04-6C69-49B6-AE70-63E095C826D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06" r="-1" b="-1"/>
          <a:stretch/>
        </p:blipFill>
        <p:spPr>
          <a:xfrm>
            <a:off x="20" y="10"/>
            <a:ext cx="27155755" cy="1920239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30CF9AB-33F2-44C6-A07C-6AF34CE82F5C}"/>
              </a:ext>
            </a:extLst>
          </p:cNvPr>
          <p:cNvSpPr/>
          <p:nvPr/>
        </p:nvSpPr>
        <p:spPr>
          <a:xfrm>
            <a:off x="8792307" y="3285736"/>
            <a:ext cx="16271631" cy="104336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7200" b="1" dirty="0">
              <a:ln w="0"/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7200" b="1" dirty="0">
              <a:ln w="0"/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7200" b="1" dirty="0">
              <a:ln w="0"/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7200" b="1" dirty="0">
                <a:ln w="0"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ЗАПОЛНЕНИЯ </a:t>
            </a:r>
          </a:p>
          <a:p>
            <a:pPr algn="ctr"/>
            <a:r>
              <a:rPr lang="ru-RU" sz="7200" b="1" dirty="0">
                <a:ln w="0"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АКТОВ ПРОВЕРКИ ГОТОВНОСТИ </a:t>
            </a:r>
          </a:p>
          <a:p>
            <a:pPr algn="ctr"/>
            <a:r>
              <a:rPr lang="ru-RU" sz="7200" b="1" dirty="0">
                <a:ln w="0"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ПАСПОРТОВ ГОТОВНОСТИ К РАБОТЕ В ОСЕННЕ-ЗИМНИЙ ПЕРИОД </a:t>
            </a:r>
          </a:p>
          <a:p>
            <a:pPr algn="just"/>
            <a:endParaRPr lang="ru-RU" sz="4800" b="1" dirty="0">
              <a:ln w="0"/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4800" cap="none" spc="0" dirty="0">
              <a:ln w="0"/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4" name="Трехмерная модель 3" descr="Напечатанный документ">
                <a:extLst>
                  <a:ext uri="{FF2B5EF4-FFF2-40B4-BE49-F238E27FC236}">
                    <a16:creationId xmlns:a16="http://schemas.microsoft.com/office/drawing/2014/main" id="{7CA0CAAF-FDD5-4CDB-BE20-E814F9BF3B18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3351245" y="4747851"/>
              <a:ext cx="6238231" cy="7863515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6238231" cy="7863515"/>
                    </a:xfrm>
                    <a:prstGeom prst="rect">
                      <a:avLst/>
                    </a:prstGeom>
                  </am3d:spPr>
                  <am3d:camera>
                    <am3d:pos x="0" y="0" z="56475043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9805309" d="1000000"/>
                    <am3d:preTrans dx="-1048" dy="-18000000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-1040860" ay="1023026" az="-313994"/>
                    <am3d:postTrans dx="0" dy="0" dz="0"/>
                  </am3d:trans>
                  <am3d:raster rName="Office3DRenderer" rVer="16.0.8326">
                    <am3d:blip r:embed="rId4"/>
                  </am3d:raster>
                  <am3d:objViewport viewportSz="9594007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4" name="Трехмерная модель 3" descr="Напечатанный документ">
                <a:extLst>
                  <a:ext uri="{FF2B5EF4-FFF2-40B4-BE49-F238E27FC236}">
                    <a16:creationId xmlns:a16="http://schemas.microsoft.com/office/drawing/2014/main" id="{7CA0CAAF-FDD5-4CDB-BE20-E814F9BF3B18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351245" y="4747851"/>
                <a:ext cx="6238231" cy="786351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5" name="Трехмерная модель 4" descr="Подставка для ручки">
                <a:extLst>
                  <a:ext uri="{FF2B5EF4-FFF2-40B4-BE49-F238E27FC236}">
                    <a16:creationId xmlns:a16="http://schemas.microsoft.com/office/drawing/2014/main" id="{28C57F35-C18D-48C4-906C-5BD9566F8551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 rot="465095">
              <a:off x="23367422" y="9735542"/>
              <a:ext cx="2246113" cy="3750032"/>
            </p:xfrm>
            <a:graphic>
              <a:graphicData uri="http://schemas.microsoft.com/office/drawing/2017/model3d">
                <am3d:model3d r:embed="rId5">
                  <am3d:spPr>
                    <a:xfrm rot="465095">
                      <a:off x="0" y="0"/>
                      <a:ext cx="2246113" cy="3750032"/>
                    </a:xfrm>
                    <a:prstGeom prst="rect">
                      <a:avLst/>
                    </a:prstGeom>
                  </am3d:spPr>
                  <am3d:camera>
                    <am3d:pos x="0" y="0" z="59736906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2724409" d="1000000"/>
                    <am3d:preTrans dx="452922" dy="-1313056" dz="-625457"/>
                    <am3d:scale>
                      <am3d:sx n="1000000" d="1000000"/>
                      <am3d:sy n="1000000" d="1000000"/>
                      <am3d:sz n="1000000" d="1000000"/>
                    </am3d:scale>
                    <am3d:rot ax="1204104" ay="1391283" az="491141"/>
                    <am3d:postTrans dx="0" dy="0" dz="0"/>
                  </am3d:trans>
                  <am3d:raster rName="Office3DRenderer" rVer="16.0.8326">
                    <am3d:blip r:embed="rId6"/>
                  </am3d:raster>
                  <am3d:objViewport viewportSz="3866797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5" name="Трехмерная модель 4" descr="Подставка для ручки">
                <a:extLst>
                  <a:ext uri="{FF2B5EF4-FFF2-40B4-BE49-F238E27FC236}">
                    <a16:creationId xmlns:a16="http://schemas.microsoft.com/office/drawing/2014/main" id="{28C57F35-C18D-48C4-906C-5BD9566F8551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 rot="465095">
                <a:off x="23367422" y="9735542"/>
                <a:ext cx="2246113" cy="3750032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12411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500" advClick="0" advTm="7000"/>
    </mc:Choice>
    <mc:Fallback xmlns="">
      <p:transition spd="slow" advClick="0" advTm="7000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B3C2EC7-063E-4F73-8E3B-9AD9E12A99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155775" cy="19202400"/>
          </a:xfrm>
          <a:prstGeom prst="rect">
            <a:avLst/>
          </a:prstGeom>
        </p:spPr>
      </p:pic>
      <p:sp>
        <p:nvSpPr>
          <p:cNvPr id="15" name="AutoShape 2">
            <a:extLst>
              <a:ext uri="{FF2B5EF4-FFF2-40B4-BE49-F238E27FC236}">
                <a16:creationId xmlns:a16="http://schemas.microsoft.com/office/drawing/2014/main" id="{0114C68E-B52B-4739-AC79-6336909B03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97750" y="489243"/>
            <a:ext cx="5443240" cy="3047083"/>
          </a:xfrm>
          <a:prstGeom prst="wedgeRectCallout">
            <a:avLst>
              <a:gd name="adj1" fmla="val -63991"/>
              <a:gd name="adj2" fmla="val -1255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Указывается дата подписания акта председателем комиссии после окончания работы всей комиссии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altLang="ru-RU" sz="2400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(в т.ч. после осмотра представителями органа госэнергогазнадзора)</a:t>
            </a: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endParaRPr kumimoji="0" lang="ru-RU" altLang="ru-RU" sz="240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AutoShape 3">
            <a:extLst>
              <a:ext uri="{FF2B5EF4-FFF2-40B4-BE49-F238E27FC236}">
                <a16:creationId xmlns:a16="http://schemas.microsoft.com/office/drawing/2014/main" id="{1366D314-BFCC-488B-9219-010AF1522A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2477" y="4068653"/>
            <a:ext cx="4143549" cy="6332647"/>
          </a:xfrm>
          <a:prstGeom prst="wedgeRectCallout">
            <a:avLst>
              <a:gd name="adj1" fmla="val 58282"/>
              <a:gd name="adj2" fmla="val 32227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Указывается количество листов документов, приложенных к акту:</a:t>
            </a: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buClrTx/>
              <a:buSzTx/>
              <a:tabLst/>
            </a:pP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- при отсутствии у комиссии замечаний прилагается заключение  Госпромнадзора или иной организации, осуществляющей государственный надзор в области промышленной безопасности </a:t>
            </a:r>
            <a:r>
              <a:rPr lang="ru-RU" altLang="ru-RU" sz="2400" i="1" dirty="0">
                <a:solidFill>
                  <a:srgbClr val="FF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(по котельным мощностью более 200 кВт)</a:t>
            </a:r>
            <a:r>
              <a:rPr lang="ru-RU" alt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;</a:t>
            </a: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buClrTx/>
              <a:buSzTx/>
              <a:tabLst/>
            </a:pPr>
            <a:r>
              <a:rPr lang="ru-RU" alt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- п</a:t>
            </a: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ри наличии у комиссии замечаний прилагается перечень замечаний с указанием сроков их устранения</a:t>
            </a:r>
            <a:endParaRPr kumimoji="0" lang="ru-RU" altLang="ru-RU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AutoShape 4">
            <a:extLst>
              <a:ext uri="{FF2B5EF4-FFF2-40B4-BE49-F238E27FC236}">
                <a16:creationId xmlns:a16="http://schemas.microsoft.com/office/drawing/2014/main" id="{CC430415-32D0-40FD-A1D1-F2EE06F5BC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617398" y="4569506"/>
            <a:ext cx="5123592" cy="1500477"/>
          </a:xfrm>
          <a:prstGeom prst="wedgeRectCallout">
            <a:avLst>
              <a:gd name="adj1" fmla="val -96663"/>
              <a:gd name="adj2" fmla="val 17693"/>
            </a:avLst>
          </a:prstGeom>
          <a:solidFill>
            <a:srgbClr val="FFFF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Заполняется после завершения работы всей комиссии </a:t>
            </a:r>
            <a:r>
              <a:rPr kumimoji="0" lang="ru-RU" altLang="ru-RU" sz="2400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(в т.ч. после осмотра представителями органа госэнергогазнадзора)</a:t>
            </a:r>
          </a:p>
        </p:txBody>
      </p:sp>
      <p:sp>
        <p:nvSpPr>
          <p:cNvPr id="24" name="AutoShape 5">
            <a:extLst>
              <a:ext uri="{FF2B5EF4-FFF2-40B4-BE49-F238E27FC236}">
                <a16:creationId xmlns:a16="http://schemas.microsoft.com/office/drawing/2014/main" id="{B8016A75-6A97-48CD-BE7F-89146E0C4B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02756" y="7614478"/>
            <a:ext cx="5987736" cy="3241091"/>
          </a:xfrm>
          <a:prstGeom prst="wedgeRectCallout">
            <a:avLst>
              <a:gd name="adj1" fmla="val -54455"/>
              <a:gd name="adj2" fmla="val -60341"/>
            </a:avLst>
          </a:prstGeom>
          <a:solidFill>
            <a:srgbClr val="FFFF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Заполняется после осуществления проверки </a:t>
            </a:r>
            <a:r>
              <a:rPr kumimoji="0" lang="ru-RU" altLang="ru-RU" sz="2400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(готовность / неготовность признается единогласным решением всех членов комиссии с участием представителей органа госэнергогазнадзора).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При участии в работе комиссии ее члены в пределах своей компетенции подтверждают фактическую готовность теплоисточника</a:t>
            </a:r>
          </a:p>
        </p:txBody>
      </p:sp>
      <p:sp>
        <p:nvSpPr>
          <p:cNvPr id="25" name="AutoShape 6">
            <a:extLst>
              <a:ext uri="{FF2B5EF4-FFF2-40B4-BE49-F238E27FC236}">
                <a16:creationId xmlns:a16="http://schemas.microsoft.com/office/drawing/2014/main" id="{60AAC72E-0A6C-4E47-85C7-62DDC5BFB9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26492" y="14893975"/>
            <a:ext cx="5557201" cy="3824037"/>
          </a:xfrm>
          <a:prstGeom prst="wedgeRectCallout">
            <a:avLst>
              <a:gd name="adj1" fmla="val -232437"/>
              <a:gd name="adj2" fmla="val 13249"/>
            </a:avLst>
          </a:prstGeom>
          <a:solidFill>
            <a:srgbClr val="FFFF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Участие необходимо для теплоисточников, отапливающих жилищный фонд </a:t>
            </a:r>
            <a:r>
              <a:rPr kumimoji="0" lang="ru-RU" altLang="ru-RU" sz="2400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(кроме теплоисточников энергоснабжающих организаций, входящих в состав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altLang="ru-RU" sz="2400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ГПО "Белэнерго", и теплоисточников, находящихся на обслуживании организаций, входящих в систему Министерства жилищно-коммунального хозяйства)</a:t>
            </a:r>
          </a:p>
        </p:txBody>
      </p:sp>
      <p:sp>
        <p:nvSpPr>
          <p:cNvPr id="26" name="AutoShape 7">
            <a:extLst>
              <a:ext uri="{FF2B5EF4-FFF2-40B4-BE49-F238E27FC236}">
                <a16:creationId xmlns:a16="http://schemas.microsoft.com/office/drawing/2014/main" id="{E1108E45-654C-4BF1-B5A2-5295E6E127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2477" y="10616274"/>
            <a:ext cx="4262159" cy="6833526"/>
          </a:xfrm>
          <a:prstGeom prst="wedgeRectCallout">
            <a:avLst>
              <a:gd name="adj1" fmla="val 150932"/>
              <a:gd name="adj2" fmla="val -16713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Комиссия должна состоять не менее, чем из трех человек</a:t>
            </a:r>
            <a:r>
              <a:rPr lang="ru-RU" alt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, в состав которой в обязательном порядке включаются: </a:t>
            </a: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Char char="-"/>
              <a:tabLst/>
            </a:pPr>
            <a:r>
              <a:rPr lang="ru-RU" alt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руководитель или уполномоченное им лицо и другие ответственные должностные лица организации – владельца теплоисточника;</a:t>
            </a: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Char char="-"/>
              <a:tabLst/>
            </a:pPr>
            <a:r>
              <a:rPr lang="ru-RU" alt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представители органа госэнергогазнадзора по согласованию.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Состав комиссии должен строго соответствовать распорядительному документу.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Наличие подписей всех членов комиссии – ОБЯЗАТЕЛЬНО!</a:t>
            </a:r>
          </a:p>
        </p:txBody>
      </p:sp>
      <p:sp>
        <p:nvSpPr>
          <p:cNvPr id="19" name="AutoShape 2">
            <a:extLst>
              <a:ext uri="{FF2B5EF4-FFF2-40B4-BE49-F238E27FC236}">
                <a16:creationId xmlns:a16="http://schemas.microsoft.com/office/drawing/2014/main" id="{F8207BAA-3B61-4FDA-A7CC-BF74283453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97750" y="2777685"/>
            <a:ext cx="5443240" cy="758641"/>
          </a:xfrm>
          <a:prstGeom prst="wedgeRectCallout">
            <a:avLst>
              <a:gd name="adj1" fmla="val -88302"/>
              <a:gd name="adj2" fmla="val 313435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buClrTx/>
              <a:buSzTx/>
              <a:buFontTx/>
              <a:buNone/>
              <a:tabLst/>
            </a:pPr>
            <a:r>
              <a:rPr lang="ru-RU" alt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Дата не может быть раньше даты, указанной в тексте</a:t>
            </a:r>
            <a:endParaRPr kumimoji="0" lang="ru-RU" altLang="ru-RU" sz="240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endParaRPr kumimoji="0" lang="ru-RU" altLang="ru-RU" sz="240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0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AutoShape 5">
            <a:extLst>
              <a:ext uri="{FF2B5EF4-FFF2-40B4-BE49-F238E27FC236}">
                <a16:creationId xmlns:a16="http://schemas.microsoft.com/office/drawing/2014/main" id="{DE5C26FE-364A-43D9-9295-EB6675780B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777221" y="12085524"/>
            <a:ext cx="4803946" cy="2313966"/>
          </a:xfrm>
          <a:prstGeom prst="wedgeRectCallout">
            <a:avLst>
              <a:gd name="adj1" fmla="val -218763"/>
              <a:gd name="adj2" fmla="val 38664"/>
            </a:avLst>
          </a:prstGeom>
          <a:solidFill>
            <a:srgbClr val="FFFF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Участие в комиссии осуществляется по согласованию на основании письменного заявления в территориальный орган госэнергогазнадзора по месту нахождения теплоисточника</a:t>
            </a:r>
          </a:p>
        </p:txBody>
      </p:sp>
      <p:sp>
        <p:nvSpPr>
          <p:cNvPr id="2" name="AutoShape 3">
            <a:extLst>
              <a:ext uri="{FF2B5EF4-FFF2-40B4-BE49-F238E27FC236}">
                <a16:creationId xmlns:a16="http://schemas.microsoft.com/office/drawing/2014/main" id="{0DB277A6-9C63-3F2C-E7A7-C16C362A4E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4229" y="347866"/>
            <a:ext cx="3552262" cy="3372922"/>
          </a:xfrm>
          <a:prstGeom prst="wedgeRectCallout">
            <a:avLst>
              <a:gd name="adj1" fmla="val 86419"/>
              <a:gd name="adj2" fmla="val 84356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Указываются реквизиты распорядительного документа организации – владельца теплоисточника о создании комиссии по проверке выполнения условий готовности к работе в ОЗП</a:t>
            </a:r>
            <a:endParaRPr kumimoji="0" lang="ru-RU" altLang="ru-RU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409D96BE-A818-4E29-9BC7-82A7A11511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4224865"/>
              </p:ext>
            </p:extLst>
          </p:nvPr>
        </p:nvGraphicFramePr>
        <p:xfrm>
          <a:off x="6447692" y="163406"/>
          <a:ext cx="14336454" cy="190389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2" name="Document" r:id="rId4" imgW="6440113" imgH="7187561" progId="Word.Document.8">
                  <p:embed/>
                </p:oleObj>
              </mc:Choice>
              <mc:Fallback>
                <p:oleObj name="Document" r:id="rId4" imgW="6440113" imgH="7187561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447692" y="163406"/>
                        <a:ext cx="14336454" cy="190389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Левая фигурная скобка 26">
            <a:extLst>
              <a:ext uri="{FF2B5EF4-FFF2-40B4-BE49-F238E27FC236}">
                <a16:creationId xmlns:a16="http://schemas.microsoft.com/office/drawing/2014/main" id="{5DB847E3-1FE9-4ABE-8D79-9F5CAD78125D}"/>
              </a:ext>
            </a:extLst>
          </p:cNvPr>
          <p:cNvSpPr/>
          <p:nvPr/>
        </p:nvSpPr>
        <p:spPr>
          <a:xfrm>
            <a:off x="11147672" y="10629900"/>
            <a:ext cx="529684" cy="4498731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8" name="Овал 27">
            <a:extLst>
              <a:ext uri="{FF2B5EF4-FFF2-40B4-BE49-F238E27FC236}">
                <a16:creationId xmlns:a16="http://schemas.microsoft.com/office/drawing/2014/main" id="{138D7119-2FAE-4A70-8AE8-C6BF21EB1D8D}"/>
              </a:ext>
            </a:extLst>
          </p:cNvPr>
          <p:cNvSpPr/>
          <p:nvPr/>
        </p:nvSpPr>
        <p:spPr>
          <a:xfrm rot="10800000">
            <a:off x="14615999" y="5339927"/>
            <a:ext cx="4773970" cy="7586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29" name="Овал 28">
            <a:extLst>
              <a:ext uri="{FF2B5EF4-FFF2-40B4-BE49-F238E27FC236}">
                <a16:creationId xmlns:a16="http://schemas.microsoft.com/office/drawing/2014/main" id="{96A7AA35-63FE-44E7-BBBC-02C1EEB0E57B}"/>
              </a:ext>
            </a:extLst>
          </p:cNvPr>
          <p:cNvSpPr/>
          <p:nvPr/>
        </p:nvSpPr>
        <p:spPr>
          <a:xfrm rot="10800000">
            <a:off x="16158316" y="1627613"/>
            <a:ext cx="4356986" cy="7586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30" name="Овал 29">
            <a:extLst>
              <a:ext uri="{FF2B5EF4-FFF2-40B4-BE49-F238E27FC236}">
                <a16:creationId xmlns:a16="http://schemas.microsoft.com/office/drawing/2014/main" id="{39CD8F80-11F6-45E1-BCA0-CF442D581765}"/>
              </a:ext>
            </a:extLst>
          </p:cNvPr>
          <p:cNvSpPr/>
          <p:nvPr/>
        </p:nvSpPr>
        <p:spPr>
          <a:xfrm rot="10800000">
            <a:off x="15125700" y="6855656"/>
            <a:ext cx="5511773" cy="103104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23" name="AutoShape 5">
            <a:extLst>
              <a:ext uri="{FF2B5EF4-FFF2-40B4-BE49-F238E27FC236}">
                <a16:creationId xmlns:a16="http://schemas.microsoft.com/office/drawing/2014/main" id="{DBF96E77-BBCC-4DEF-B045-4CAF4DB403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68508" y="8973129"/>
            <a:ext cx="4143549" cy="1256141"/>
          </a:xfrm>
          <a:prstGeom prst="wedgeRectCallout">
            <a:avLst>
              <a:gd name="adj1" fmla="val -105409"/>
              <a:gd name="adj2" fmla="val 101329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lang="ru-RU" alt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Руководитель</a:t>
            </a: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 организации – владельца теплоисточника</a:t>
            </a:r>
            <a:r>
              <a:rPr lang="ru-RU" alt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 или уполномоченное им лицо</a:t>
            </a:r>
            <a:endParaRPr kumimoji="0" lang="ru-RU" altLang="ru-RU" sz="2400" u="none" strike="noStrike" kern="0" cap="none" normalizeH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32" name="AutoShape 5">
            <a:extLst>
              <a:ext uri="{FF2B5EF4-FFF2-40B4-BE49-F238E27FC236}">
                <a16:creationId xmlns:a16="http://schemas.microsoft.com/office/drawing/2014/main" id="{6360CAB6-F4E8-4826-A7C7-67BD443BE4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76050" y="8973128"/>
            <a:ext cx="2021821" cy="1256141"/>
          </a:xfrm>
          <a:prstGeom prst="wedgeRectCallout">
            <a:avLst>
              <a:gd name="adj1" fmla="val -209561"/>
              <a:gd name="adj2" fmla="val 214689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lang="ru-RU" alt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Только должностные лица</a:t>
            </a:r>
            <a:endParaRPr kumimoji="0" lang="ru-RU" altLang="ru-RU" sz="240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6F42CEF5-8A9A-4931-9E48-94D54FE769B0}"/>
              </a:ext>
            </a:extLst>
          </p:cNvPr>
          <p:cNvSpPr/>
          <p:nvPr/>
        </p:nvSpPr>
        <p:spPr>
          <a:xfrm rot="10800000">
            <a:off x="6734637" y="9044341"/>
            <a:ext cx="5146105" cy="7586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3" name="Овал 2">
            <a:extLst>
              <a:ext uri="{FF2B5EF4-FFF2-40B4-BE49-F238E27FC236}">
                <a16:creationId xmlns:a16="http://schemas.microsoft.com/office/drawing/2014/main" id="{E7DFA22E-C7C9-925C-84D6-BB40421D6C36}"/>
              </a:ext>
            </a:extLst>
          </p:cNvPr>
          <p:cNvSpPr/>
          <p:nvPr/>
        </p:nvSpPr>
        <p:spPr>
          <a:xfrm rot="10800000">
            <a:off x="7006491" y="4829380"/>
            <a:ext cx="6215331" cy="66221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6" name="Рукописный ввод 5">
                <a:extLst>
                  <a:ext uri="{FF2B5EF4-FFF2-40B4-BE49-F238E27FC236}">
                    <a16:creationId xmlns:a16="http://schemas.microsoft.com/office/drawing/2014/main" id="{D40097E5-4A4F-40B7-8731-3AFCD54E85E6}"/>
                  </a:ext>
                </a:extLst>
              </p14:cNvPr>
              <p14:cNvContentPartPr/>
              <p14:nvPr/>
            </p14:nvContentPartPr>
            <p14:xfrm>
              <a:off x="14840282" y="10270172"/>
              <a:ext cx="1786357" cy="1120851"/>
            </p14:xfrm>
          </p:contentPart>
        </mc:Choice>
        <mc:Fallback xmlns="">
          <p:pic>
            <p:nvPicPr>
              <p:cNvPr id="6" name="Рукописный ввод 5">
                <a:extLst>
                  <a:ext uri="{FF2B5EF4-FFF2-40B4-BE49-F238E27FC236}">
                    <a16:creationId xmlns:a16="http://schemas.microsoft.com/office/drawing/2014/main" id="{D40097E5-4A4F-40B7-8731-3AFCD54E85E6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4835954" y="10265846"/>
                <a:ext cx="1795013" cy="112950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7" name="Рукописный ввод 6">
                <a:extLst>
                  <a:ext uri="{FF2B5EF4-FFF2-40B4-BE49-F238E27FC236}">
                    <a16:creationId xmlns:a16="http://schemas.microsoft.com/office/drawing/2014/main" id="{57067E7A-1ABD-43DA-BDC7-4F6F33B8C685}"/>
                  </a:ext>
                </a:extLst>
              </p14:cNvPr>
              <p14:cNvContentPartPr/>
              <p14:nvPr/>
            </p14:nvContentPartPr>
            <p14:xfrm>
              <a:off x="15332569" y="12171659"/>
              <a:ext cx="1874925" cy="619159"/>
            </p14:xfrm>
          </p:contentPart>
        </mc:Choice>
        <mc:Fallback xmlns="">
          <p:pic>
            <p:nvPicPr>
              <p:cNvPr id="7" name="Рукописный ввод 6">
                <a:extLst>
                  <a:ext uri="{FF2B5EF4-FFF2-40B4-BE49-F238E27FC236}">
                    <a16:creationId xmlns:a16="http://schemas.microsoft.com/office/drawing/2014/main" id="{57067E7A-1ABD-43DA-BDC7-4F6F33B8C685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5323924" y="12162633"/>
                <a:ext cx="1892576" cy="63684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8" name="Рукописный ввод 7">
                <a:extLst>
                  <a:ext uri="{FF2B5EF4-FFF2-40B4-BE49-F238E27FC236}">
                    <a16:creationId xmlns:a16="http://schemas.microsoft.com/office/drawing/2014/main" id="{08498886-8686-4497-9B36-6871ECF12192}"/>
                  </a:ext>
                </a:extLst>
              </p14:cNvPr>
              <p14:cNvContentPartPr/>
              <p14:nvPr/>
            </p14:nvContentPartPr>
            <p14:xfrm>
              <a:off x="15691561" y="12794252"/>
              <a:ext cx="1220496" cy="619158"/>
            </p14:xfrm>
          </p:contentPart>
        </mc:Choice>
        <mc:Fallback xmlns="">
          <p:pic>
            <p:nvPicPr>
              <p:cNvPr id="8" name="Рукописный ввод 7">
                <a:extLst>
                  <a:ext uri="{FF2B5EF4-FFF2-40B4-BE49-F238E27FC236}">
                    <a16:creationId xmlns:a16="http://schemas.microsoft.com/office/drawing/2014/main" id="{08498886-8686-4497-9B36-6871ECF12192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5682900" y="12785242"/>
                <a:ext cx="1238179" cy="636817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2410696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B3C2EC7-063E-4F73-8E3B-9AD9E12A99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155775" cy="19202400"/>
          </a:xfrm>
          <a:prstGeom prst="rect">
            <a:avLst/>
          </a:prstGeom>
        </p:spPr>
      </p:pic>
      <p:sp>
        <p:nvSpPr>
          <p:cNvPr id="12" name="AutoShape 4">
            <a:extLst>
              <a:ext uri="{FF2B5EF4-FFF2-40B4-BE49-F238E27FC236}">
                <a16:creationId xmlns:a16="http://schemas.microsoft.com/office/drawing/2014/main" id="{4D21FB2B-FEBB-413C-9A7F-E4C0563DC7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52662" y="8091708"/>
            <a:ext cx="3357562" cy="1642813"/>
          </a:xfrm>
          <a:prstGeom prst="wedgeRectCallout">
            <a:avLst>
              <a:gd name="adj1" fmla="val -126008"/>
              <a:gd name="adj2" fmla="val 81206"/>
            </a:avLst>
          </a:prstGeom>
          <a:solidFill>
            <a:srgbClr val="FFFF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Заполняется при регистрации паспорта готовности в органе госэнергогазнадзора</a:t>
            </a:r>
            <a:endParaRPr kumimoji="0" lang="ru-RU" altLang="ru-RU" sz="240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33DCBFDB-F4D2-47BD-90C7-0BBF93139B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5165866"/>
              </p:ext>
            </p:extLst>
          </p:nvPr>
        </p:nvGraphicFramePr>
        <p:xfrm>
          <a:off x="6394084" y="1820002"/>
          <a:ext cx="14760740" cy="173823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79" name="Document" r:id="rId4" imgW="6193397" imgH="7589047" progId="Word.Document.8">
                  <p:embed/>
                </p:oleObj>
              </mc:Choice>
              <mc:Fallback>
                <p:oleObj name="Document" r:id="rId4" imgW="6193397" imgH="7589047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394084" y="1820002"/>
                        <a:ext cx="14760740" cy="173823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1" name="Рукописный ввод 10">
                <a:extLst>
                  <a:ext uri="{FF2B5EF4-FFF2-40B4-BE49-F238E27FC236}">
                    <a16:creationId xmlns:a16="http://schemas.microsoft.com/office/drawing/2014/main" id="{9C3C414B-3D5B-427C-ABFD-95CFA0969973}"/>
                  </a:ext>
                </a:extLst>
              </p14:cNvPr>
              <p14:cNvContentPartPr/>
              <p14:nvPr/>
            </p14:nvContentPartPr>
            <p14:xfrm>
              <a:off x="15380433" y="7678141"/>
              <a:ext cx="1860576" cy="1167419"/>
            </p14:xfrm>
          </p:contentPart>
        </mc:Choice>
        <mc:Fallback xmlns="">
          <p:pic>
            <p:nvPicPr>
              <p:cNvPr id="11" name="Рукописный ввод 10">
                <a:extLst>
                  <a:ext uri="{FF2B5EF4-FFF2-40B4-BE49-F238E27FC236}">
                    <a16:creationId xmlns:a16="http://schemas.microsoft.com/office/drawing/2014/main" id="{9C3C414B-3D5B-427C-ABFD-95CFA0969973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5376108" y="7673815"/>
                <a:ext cx="1869226" cy="1176072"/>
              </a:xfrm>
              <a:prstGeom prst="rect">
                <a:avLst/>
              </a:prstGeom>
            </p:spPr>
          </p:pic>
        </mc:Fallback>
      </mc:AlternateContent>
      <p:sp>
        <p:nvSpPr>
          <p:cNvPr id="13" name="Овал 12">
            <a:extLst>
              <a:ext uri="{FF2B5EF4-FFF2-40B4-BE49-F238E27FC236}">
                <a16:creationId xmlns:a16="http://schemas.microsoft.com/office/drawing/2014/main" id="{A65CB891-CC21-447A-BE20-D761CAF4643B}"/>
              </a:ext>
            </a:extLst>
          </p:cNvPr>
          <p:cNvSpPr/>
          <p:nvPr/>
        </p:nvSpPr>
        <p:spPr>
          <a:xfrm>
            <a:off x="5841797" y="9601200"/>
            <a:ext cx="15865314" cy="332676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AutoShape 2">
            <a:extLst>
              <a:ext uri="{FF2B5EF4-FFF2-40B4-BE49-F238E27FC236}">
                <a16:creationId xmlns:a16="http://schemas.microsoft.com/office/drawing/2014/main" id="{5A84031F-EE07-48F1-AE46-8238E148FE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1" y="7353295"/>
            <a:ext cx="3493477" cy="3001108"/>
          </a:xfrm>
          <a:prstGeom prst="wedgeRectCallout">
            <a:avLst>
              <a:gd name="adj1" fmla="val 67935"/>
              <a:gd name="adj2" fmla="val -42050"/>
            </a:avLst>
          </a:prstGeom>
          <a:solidFill>
            <a:srgbClr val="FFFF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Паспорт готовности теплоисточника подписывается руководителем организации - владельца теплоисточника или уполномоченным им лицом</a:t>
            </a:r>
            <a:endParaRPr kumimoji="0" lang="ru-RU" altLang="ru-RU" sz="240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AutoShape 3">
            <a:extLst>
              <a:ext uri="{FF2B5EF4-FFF2-40B4-BE49-F238E27FC236}">
                <a16:creationId xmlns:a16="http://schemas.microsoft.com/office/drawing/2014/main" id="{68749080-463F-4465-BA25-99ADCCCFAA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19324" y="4233145"/>
            <a:ext cx="3390900" cy="1642813"/>
          </a:xfrm>
          <a:prstGeom prst="wedgeRectCallout">
            <a:avLst>
              <a:gd name="adj1" fmla="val -151147"/>
              <a:gd name="adj2" fmla="val 77169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Указывается дата подписания акта проверки готовности теплоисточника</a:t>
            </a:r>
            <a:endParaRPr kumimoji="0" lang="ru-RU" altLang="ru-RU" sz="240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C4DB5E89-21BE-4DFE-AA63-964D5F715DA1}"/>
              </a:ext>
            </a:extLst>
          </p:cNvPr>
          <p:cNvSpPr/>
          <p:nvPr/>
        </p:nvSpPr>
        <p:spPr>
          <a:xfrm>
            <a:off x="13034460" y="5875958"/>
            <a:ext cx="6213231" cy="94063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664835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B3C2EC7-063E-4F73-8E3B-9AD9E12A99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155775" cy="19202400"/>
          </a:xfrm>
          <a:prstGeom prst="rect">
            <a:avLst/>
          </a:prstGeom>
        </p:spPr>
      </p:pic>
      <p:sp>
        <p:nvSpPr>
          <p:cNvPr id="15" name="AutoShape 2">
            <a:extLst>
              <a:ext uri="{FF2B5EF4-FFF2-40B4-BE49-F238E27FC236}">
                <a16:creationId xmlns:a16="http://schemas.microsoft.com/office/drawing/2014/main" id="{0114C68E-B52B-4739-AC79-6336909B03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97750" y="489243"/>
            <a:ext cx="5443240" cy="3047083"/>
          </a:xfrm>
          <a:prstGeom prst="wedgeRectCallout">
            <a:avLst>
              <a:gd name="adj1" fmla="val -58391"/>
              <a:gd name="adj2" fmla="val 17212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Указывается дата подписания акта председателем комиссии после окончания работы всей комиссии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altLang="ru-RU" sz="2400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(в т.ч. после осмотра представителями органа госэнергогазнадзора)</a:t>
            </a: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endParaRPr kumimoji="0" lang="ru-RU" altLang="ru-RU" sz="240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AutoShape 3">
            <a:extLst>
              <a:ext uri="{FF2B5EF4-FFF2-40B4-BE49-F238E27FC236}">
                <a16:creationId xmlns:a16="http://schemas.microsoft.com/office/drawing/2014/main" id="{1366D314-BFCC-488B-9219-010AF1522A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3025" y="3750083"/>
            <a:ext cx="3754451" cy="5532547"/>
          </a:xfrm>
          <a:prstGeom prst="wedgeRectCallout">
            <a:avLst>
              <a:gd name="adj1" fmla="val 80470"/>
              <a:gd name="adj2" fmla="val 46850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Указывается количество листов документов, приложенных к акту:</a:t>
            </a: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buClrTx/>
              <a:buSzTx/>
              <a:tabLst/>
            </a:pP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- </a:t>
            </a:r>
            <a:r>
              <a:rPr lang="ru-RU" alt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п</a:t>
            </a: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ри отсутствии у комиссии замечаний прилагается перечень объектов потребителя тепловой энергии (по жилищному фонду – перечень жилых домов);</a:t>
            </a:r>
            <a:endParaRPr lang="ru-RU" altLang="ru-RU" sz="2400" dirty="0">
              <a:solidFill>
                <a:srgbClr val="FF0000"/>
              </a:solidFill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buClrTx/>
              <a:buSzTx/>
              <a:tabLst/>
            </a:pPr>
            <a:r>
              <a:rPr lang="ru-RU" alt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- п</a:t>
            </a: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ри наличии у комиссии замечаний прилагается перечень замечаний с указанием сроков их устранения</a:t>
            </a:r>
            <a:endParaRPr kumimoji="0" lang="ru-RU" altLang="ru-RU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AutoShape 4">
            <a:extLst>
              <a:ext uri="{FF2B5EF4-FFF2-40B4-BE49-F238E27FC236}">
                <a16:creationId xmlns:a16="http://schemas.microsoft.com/office/drawing/2014/main" id="{CC430415-32D0-40FD-A1D1-F2EE06F5BC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642459" y="4825163"/>
            <a:ext cx="5123592" cy="1500477"/>
          </a:xfrm>
          <a:prstGeom prst="wedgeRectCallout">
            <a:avLst>
              <a:gd name="adj1" fmla="val -94375"/>
              <a:gd name="adj2" fmla="val 17693"/>
            </a:avLst>
          </a:prstGeom>
          <a:solidFill>
            <a:srgbClr val="FFFF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Заполняется после завершения работы всей комиссии </a:t>
            </a:r>
            <a:r>
              <a:rPr kumimoji="0" lang="ru-RU" altLang="ru-RU" sz="2400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(в т.ч. после осмотра представителями органа госэнергогазнадзора)</a:t>
            </a:r>
          </a:p>
        </p:txBody>
      </p:sp>
      <p:sp>
        <p:nvSpPr>
          <p:cNvPr id="24" name="AutoShape 5">
            <a:extLst>
              <a:ext uri="{FF2B5EF4-FFF2-40B4-BE49-F238E27FC236}">
                <a16:creationId xmlns:a16="http://schemas.microsoft.com/office/drawing/2014/main" id="{B8016A75-6A97-48CD-BE7F-89146E0C4B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02756" y="7614478"/>
            <a:ext cx="5987736" cy="3536325"/>
          </a:xfrm>
          <a:prstGeom prst="wedgeRectCallout">
            <a:avLst>
              <a:gd name="adj1" fmla="val -48581"/>
              <a:gd name="adj2" fmla="val -61140"/>
            </a:avLst>
          </a:prstGeom>
          <a:solidFill>
            <a:srgbClr val="FFFF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Заполняется после осуществления проверки </a:t>
            </a:r>
            <a:r>
              <a:rPr kumimoji="0" lang="ru-RU" altLang="ru-RU" sz="2400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(готовность / неготовность признается единогласным решением всех членов комиссии с участием представителей органа госэнергогазнадзора).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При участии в работе комиссии ее члены в пределах своей компетенции подтверждают фактическую готовность систем теплопотребления</a:t>
            </a:r>
          </a:p>
        </p:txBody>
      </p:sp>
      <p:sp>
        <p:nvSpPr>
          <p:cNvPr id="25" name="AutoShape 6">
            <a:extLst>
              <a:ext uri="{FF2B5EF4-FFF2-40B4-BE49-F238E27FC236}">
                <a16:creationId xmlns:a16="http://schemas.microsoft.com/office/drawing/2014/main" id="{60AAC72E-0A6C-4E47-85C7-62DDC5BFB9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23966" y="15649629"/>
            <a:ext cx="5557201" cy="2313967"/>
          </a:xfrm>
          <a:prstGeom prst="wedgeRectCallout">
            <a:avLst>
              <a:gd name="adj1" fmla="val -236234"/>
              <a:gd name="adj2" fmla="val -31192"/>
            </a:avLst>
          </a:prstGeom>
          <a:solidFill>
            <a:srgbClr val="FFFF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Участие необходимо для жилищного фонда, не находящегося на обслуживании организаций, входящих в систему Министерства жилищно-коммунального хозяйства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Республики Беларусь</a:t>
            </a:r>
            <a:endParaRPr kumimoji="0" lang="ru-RU" altLang="ru-RU" sz="2400" i="1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26" name="AutoShape 7">
            <a:extLst>
              <a:ext uri="{FF2B5EF4-FFF2-40B4-BE49-F238E27FC236}">
                <a16:creationId xmlns:a16="http://schemas.microsoft.com/office/drawing/2014/main" id="{E1108E45-654C-4BF1-B5A2-5295E6E127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3025" y="9625674"/>
            <a:ext cx="4262159" cy="6288403"/>
          </a:xfrm>
          <a:prstGeom prst="wedgeRectCallout">
            <a:avLst>
              <a:gd name="adj1" fmla="val 148732"/>
              <a:gd name="adj2" fmla="val 1557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Комиссия должна состоять не менее, чем из трех человек</a:t>
            </a:r>
            <a:r>
              <a:rPr lang="ru-RU" alt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, в состав которой в обязательном порядке включаются: </a:t>
            </a: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Char char="-"/>
              <a:tabLst/>
            </a:pPr>
            <a:r>
              <a:rPr lang="ru-RU" alt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руководитель или уполномоченное им лицо и другие ответственные должностные лица организации;</a:t>
            </a: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Char char="-"/>
              <a:tabLst/>
            </a:pPr>
            <a:r>
              <a:rPr lang="ru-RU" alt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представители органа госэнергогазнадзора по согласованию.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Состав комиссии должен строго соответствовать распорядительному документу.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Наличие подписей всех членов комиссии – ОБЯЗАТЕЛЬНО!</a:t>
            </a:r>
          </a:p>
        </p:txBody>
      </p:sp>
      <p:sp>
        <p:nvSpPr>
          <p:cNvPr id="19" name="AutoShape 2">
            <a:extLst>
              <a:ext uri="{FF2B5EF4-FFF2-40B4-BE49-F238E27FC236}">
                <a16:creationId xmlns:a16="http://schemas.microsoft.com/office/drawing/2014/main" id="{F8207BAA-3B61-4FDA-A7CC-BF74283453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97750" y="2777685"/>
            <a:ext cx="5443240" cy="758641"/>
          </a:xfrm>
          <a:prstGeom prst="wedgeRectCallout">
            <a:avLst>
              <a:gd name="adj1" fmla="val -86579"/>
              <a:gd name="adj2" fmla="val 347431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buClrTx/>
              <a:buSzTx/>
              <a:buFontTx/>
              <a:buNone/>
              <a:tabLst/>
            </a:pPr>
            <a:r>
              <a:rPr lang="ru-RU" alt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Дата не может быть раньше даты, указанной в тексте</a:t>
            </a:r>
            <a:endParaRPr kumimoji="0" lang="ru-RU" altLang="ru-RU" sz="240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endParaRPr kumimoji="0" lang="ru-RU" altLang="ru-RU" sz="240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0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AutoShape 5">
            <a:extLst>
              <a:ext uri="{FF2B5EF4-FFF2-40B4-BE49-F238E27FC236}">
                <a16:creationId xmlns:a16="http://schemas.microsoft.com/office/drawing/2014/main" id="{DE5C26FE-364A-43D9-9295-EB6675780B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777221" y="12085524"/>
            <a:ext cx="4803946" cy="2313966"/>
          </a:xfrm>
          <a:prstGeom prst="wedgeRectCallout">
            <a:avLst>
              <a:gd name="adj1" fmla="val -213394"/>
              <a:gd name="adj2" fmla="val 27518"/>
            </a:avLst>
          </a:prstGeom>
          <a:solidFill>
            <a:srgbClr val="FFFF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Участие в комиссии осуществляется по согласованию на основании письменного заявления в территориальный орган госэнергогазнадзора по месту нахождения объектов</a:t>
            </a:r>
          </a:p>
        </p:txBody>
      </p:sp>
      <p:sp>
        <p:nvSpPr>
          <p:cNvPr id="2" name="AutoShape 3">
            <a:extLst>
              <a:ext uri="{FF2B5EF4-FFF2-40B4-BE49-F238E27FC236}">
                <a16:creationId xmlns:a16="http://schemas.microsoft.com/office/drawing/2014/main" id="{0DB277A6-9C63-3F2C-E7A7-C16C362A4E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9043" y="661615"/>
            <a:ext cx="3552262" cy="2745424"/>
          </a:xfrm>
          <a:prstGeom prst="wedgeRectCallout">
            <a:avLst>
              <a:gd name="adj1" fmla="val 116780"/>
              <a:gd name="adj2" fmla="val 116067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Указываются реквизиты распорядительного документа организации о создании комиссии по проверке выполнения условий готовности к работе в ОЗП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Объект 8">
            <a:extLst>
              <a:ext uri="{FF2B5EF4-FFF2-40B4-BE49-F238E27FC236}">
                <a16:creationId xmlns:a16="http://schemas.microsoft.com/office/drawing/2014/main" id="{2257A001-6768-4295-A778-DCD08A8F770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4080010"/>
              </p:ext>
            </p:extLst>
          </p:nvPr>
        </p:nvGraphicFramePr>
        <p:xfrm>
          <a:off x="6881309" y="150798"/>
          <a:ext cx="13975322" cy="190516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0" name="Document" r:id="rId4" imgW="6103976" imgH="7385608" progId="Word.Document.8">
                  <p:embed/>
                </p:oleObj>
              </mc:Choice>
              <mc:Fallback>
                <p:oleObj name="Document" r:id="rId4" imgW="6103976" imgH="7385608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881309" y="150798"/>
                        <a:ext cx="13975322" cy="190516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Левая фигурная скобка 26">
            <a:extLst>
              <a:ext uri="{FF2B5EF4-FFF2-40B4-BE49-F238E27FC236}">
                <a16:creationId xmlns:a16="http://schemas.microsoft.com/office/drawing/2014/main" id="{5DB847E3-1FE9-4ABE-8D79-9F5CAD78125D}"/>
              </a:ext>
            </a:extLst>
          </p:cNvPr>
          <p:cNvSpPr/>
          <p:nvPr/>
        </p:nvSpPr>
        <p:spPr>
          <a:xfrm>
            <a:off x="11147672" y="10629900"/>
            <a:ext cx="529684" cy="4498731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8" name="Овал 27">
            <a:extLst>
              <a:ext uri="{FF2B5EF4-FFF2-40B4-BE49-F238E27FC236}">
                <a16:creationId xmlns:a16="http://schemas.microsoft.com/office/drawing/2014/main" id="{138D7119-2FAE-4A70-8AE8-C6BF21EB1D8D}"/>
              </a:ext>
            </a:extLst>
          </p:cNvPr>
          <p:cNvSpPr/>
          <p:nvPr/>
        </p:nvSpPr>
        <p:spPr>
          <a:xfrm rot="10800000">
            <a:off x="14966360" y="5690663"/>
            <a:ext cx="4773970" cy="7586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29" name="Овал 28">
            <a:extLst>
              <a:ext uri="{FF2B5EF4-FFF2-40B4-BE49-F238E27FC236}">
                <a16:creationId xmlns:a16="http://schemas.microsoft.com/office/drawing/2014/main" id="{96A7AA35-63FE-44E7-BBBC-02C1EEB0E57B}"/>
              </a:ext>
            </a:extLst>
          </p:cNvPr>
          <p:cNvSpPr/>
          <p:nvPr/>
        </p:nvSpPr>
        <p:spPr>
          <a:xfrm rot="10800000">
            <a:off x="16499645" y="2150187"/>
            <a:ext cx="4356986" cy="7586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30" name="Овал 29">
            <a:extLst>
              <a:ext uri="{FF2B5EF4-FFF2-40B4-BE49-F238E27FC236}">
                <a16:creationId xmlns:a16="http://schemas.microsoft.com/office/drawing/2014/main" id="{39CD8F80-11F6-45E1-BCA0-CF442D581765}"/>
              </a:ext>
            </a:extLst>
          </p:cNvPr>
          <p:cNvSpPr/>
          <p:nvPr/>
        </p:nvSpPr>
        <p:spPr>
          <a:xfrm rot="10800000">
            <a:off x="15782487" y="6719454"/>
            <a:ext cx="5206784" cy="103104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23" name="AutoShape 5">
            <a:extLst>
              <a:ext uri="{FF2B5EF4-FFF2-40B4-BE49-F238E27FC236}">
                <a16:creationId xmlns:a16="http://schemas.microsoft.com/office/drawing/2014/main" id="{DBF96E77-BBCC-4DEF-B045-4CAF4DB403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68508" y="8973129"/>
            <a:ext cx="3526569" cy="1256141"/>
          </a:xfrm>
          <a:prstGeom prst="wedgeRectCallout">
            <a:avLst>
              <a:gd name="adj1" fmla="val -109724"/>
              <a:gd name="adj2" fmla="val 80797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lang="ru-RU" alt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Руководитель</a:t>
            </a: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 организации </a:t>
            </a:r>
            <a:r>
              <a:rPr lang="ru-RU" alt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или уполномоченное им лицо</a:t>
            </a:r>
            <a:endParaRPr kumimoji="0" lang="ru-RU" altLang="ru-RU" sz="2400" u="none" strike="noStrike" kern="0" cap="none" normalizeH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32" name="AutoShape 5">
            <a:extLst>
              <a:ext uri="{FF2B5EF4-FFF2-40B4-BE49-F238E27FC236}">
                <a16:creationId xmlns:a16="http://schemas.microsoft.com/office/drawing/2014/main" id="{6360CAB6-F4E8-4826-A7C7-67BD443BE4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56909" y="8654560"/>
            <a:ext cx="2021821" cy="1256141"/>
          </a:xfrm>
          <a:prstGeom prst="wedgeRectCallout">
            <a:avLst>
              <a:gd name="adj1" fmla="val -191007"/>
              <a:gd name="adj2" fmla="val 212822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lang="ru-RU" alt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Только должностные лица</a:t>
            </a:r>
            <a:endParaRPr kumimoji="0" lang="ru-RU" altLang="ru-RU" sz="240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6F42CEF5-8A9A-4931-9E48-94D54FE769B0}"/>
              </a:ext>
            </a:extLst>
          </p:cNvPr>
          <p:cNvSpPr/>
          <p:nvPr/>
        </p:nvSpPr>
        <p:spPr>
          <a:xfrm rot="10800000">
            <a:off x="7040406" y="8903311"/>
            <a:ext cx="5146105" cy="7586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3" name="Овал 2">
            <a:extLst>
              <a:ext uri="{FF2B5EF4-FFF2-40B4-BE49-F238E27FC236}">
                <a16:creationId xmlns:a16="http://schemas.microsoft.com/office/drawing/2014/main" id="{E7DFA22E-C7C9-925C-84D6-BB40421D6C36}"/>
              </a:ext>
            </a:extLst>
          </p:cNvPr>
          <p:cNvSpPr/>
          <p:nvPr/>
        </p:nvSpPr>
        <p:spPr>
          <a:xfrm rot="10800000">
            <a:off x="6971305" y="5249394"/>
            <a:ext cx="6215331" cy="66221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6" name="Рукописный ввод 5">
                <a:extLst>
                  <a:ext uri="{FF2B5EF4-FFF2-40B4-BE49-F238E27FC236}">
                    <a16:creationId xmlns:a16="http://schemas.microsoft.com/office/drawing/2014/main" id="{D40097E5-4A4F-40B7-8731-3AFCD54E85E6}"/>
                  </a:ext>
                </a:extLst>
              </p14:cNvPr>
              <p14:cNvContentPartPr/>
              <p14:nvPr/>
            </p14:nvContentPartPr>
            <p14:xfrm>
              <a:off x="15050540" y="10105320"/>
              <a:ext cx="1786357" cy="1120851"/>
            </p14:xfrm>
          </p:contentPart>
        </mc:Choice>
        <mc:Fallback xmlns="">
          <p:pic>
            <p:nvPicPr>
              <p:cNvPr id="6" name="Рукописный ввод 5">
                <a:extLst>
                  <a:ext uri="{FF2B5EF4-FFF2-40B4-BE49-F238E27FC236}">
                    <a16:creationId xmlns:a16="http://schemas.microsoft.com/office/drawing/2014/main" id="{D40097E5-4A4F-40B7-8731-3AFCD54E85E6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5046212" y="10100994"/>
                <a:ext cx="1795013" cy="112950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7" name="Рукописный ввод 6">
                <a:extLst>
                  <a:ext uri="{FF2B5EF4-FFF2-40B4-BE49-F238E27FC236}">
                    <a16:creationId xmlns:a16="http://schemas.microsoft.com/office/drawing/2014/main" id="{57067E7A-1ABD-43DA-BDC7-4F6F33B8C685}"/>
                  </a:ext>
                </a:extLst>
              </p14:cNvPr>
              <p14:cNvContentPartPr/>
              <p14:nvPr/>
            </p14:nvContentPartPr>
            <p14:xfrm>
              <a:off x="15478420" y="11870816"/>
              <a:ext cx="1874925" cy="619159"/>
            </p14:xfrm>
          </p:contentPart>
        </mc:Choice>
        <mc:Fallback xmlns="">
          <p:pic>
            <p:nvPicPr>
              <p:cNvPr id="7" name="Рукописный ввод 6">
                <a:extLst>
                  <a:ext uri="{FF2B5EF4-FFF2-40B4-BE49-F238E27FC236}">
                    <a16:creationId xmlns:a16="http://schemas.microsoft.com/office/drawing/2014/main" id="{57067E7A-1ABD-43DA-BDC7-4F6F33B8C685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5469413" y="11861790"/>
                <a:ext cx="1892579" cy="63684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8" name="Рукописный ввод 7">
                <a:extLst>
                  <a:ext uri="{FF2B5EF4-FFF2-40B4-BE49-F238E27FC236}">
                    <a16:creationId xmlns:a16="http://schemas.microsoft.com/office/drawing/2014/main" id="{08498886-8686-4497-9B36-6871ECF12192}"/>
                  </a:ext>
                </a:extLst>
              </p14:cNvPr>
              <p14:cNvContentPartPr/>
              <p14:nvPr/>
            </p14:nvContentPartPr>
            <p14:xfrm>
              <a:off x="15782488" y="12569686"/>
              <a:ext cx="1220496" cy="619158"/>
            </p14:xfrm>
          </p:contentPart>
        </mc:Choice>
        <mc:Fallback xmlns="">
          <p:pic>
            <p:nvPicPr>
              <p:cNvPr id="8" name="Рукописный ввод 7">
                <a:extLst>
                  <a:ext uri="{FF2B5EF4-FFF2-40B4-BE49-F238E27FC236}">
                    <a16:creationId xmlns:a16="http://schemas.microsoft.com/office/drawing/2014/main" id="{08498886-8686-4497-9B36-6871ECF12192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5773466" y="12560676"/>
                <a:ext cx="1238179" cy="636817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41318363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B3C2EC7-063E-4F73-8E3B-9AD9E12A99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27155775" cy="19202400"/>
          </a:xfrm>
          <a:prstGeom prst="rect">
            <a:avLst/>
          </a:prstGeom>
        </p:spPr>
      </p:pic>
      <p:sp>
        <p:nvSpPr>
          <p:cNvPr id="9" name="AutoShape 2">
            <a:extLst>
              <a:ext uri="{FF2B5EF4-FFF2-40B4-BE49-F238E27FC236}">
                <a16:creationId xmlns:a16="http://schemas.microsoft.com/office/drawing/2014/main" id="{42083751-33D0-4253-9D82-2D73E7F66A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19754" y="3530517"/>
            <a:ext cx="3610708" cy="4159822"/>
          </a:xfrm>
          <a:prstGeom prst="wedgeRectCallout">
            <a:avLst>
              <a:gd name="adj1" fmla="val 67411"/>
              <a:gd name="adj2" fmla="val -121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ts val="800"/>
              </a:spcAft>
            </a:pP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Перечисляются все объекты </a:t>
            </a:r>
            <a:r>
              <a:rPr lang="ru-RU" alt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теплопотребления </a:t>
            </a:r>
            <a:r>
              <a:rPr lang="ru-RU" altLang="ru-RU" sz="2400" i="1" dirty="0">
                <a:solidFill>
                  <a:srgbClr val="FF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(капитальные строения (здания, сооружения), имеющие систему теплопотребления) </a:t>
            </a:r>
            <a:r>
              <a:rPr lang="ru-RU" alt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организации, </a:t>
            </a: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подготовленные к работе в ОЗП и предъявленные к осмотру комиссии</a:t>
            </a:r>
            <a:endParaRPr kumimoji="0" lang="ru-RU" altLang="ru-RU" sz="240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AutoShape 2">
            <a:extLst>
              <a:ext uri="{FF2B5EF4-FFF2-40B4-BE49-F238E27FC236}">
                <a16:creationId xmlns:a16="http://schemas.microsoft.com/office/drawing/2014/main" id="{4EAB484E-3CA0-4816-00CD-1D7C1CED39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9415" y="8477615"/>
            <a:ext cx="3681047" cy="3433032"/>
          </a:xfrm>
          <a:prstGeom prst="wedgeRectCallout">
            <a:avLst>
              <a:gd name="adj1" fmla="val 80092"/>
              <a:gd name="adj2" fmla="val -40125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</a:pP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Отдельно </a:t>
            </a:r>
            <a:r>
              <a:rPr lang="ru-RU" altLang="ru-RU" sz="2400" i="1" dirty="0">
                <a:solidFill>
                  <a:srgbClr val="FF0000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(в отдельный список, отдельным блоком в общем списке и т.п.) </a:t>
            </a: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выделяются жилые дома, использующие поквартирное газовое оборудование для отопления и (или) горячего водоснабжения</a:t>
            </a:r>
            <a:endParaRPr kumimoji="0" lang="ru-RU" altLang="ru-RU" sz="240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AutoShape 3">
            <a:extLst>
              <a:ext uri="{FF2B5EF4-FFF2-40B4-BE49-F238E27FC236}">
                <a16:creationId xmlns:a16="http://schemas.microsoft.com/office/drawing/2014/main" id="{B94BCC91-6903-48A2-AE09-6D77FD5905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57490" y="2672861"/>
            <a:ext cx="3809840" cy="1715311"/>
          </a:xfrm>
          <a:prstGeom prst="wedgeRectCallout">
            <a:avLst>
              <a:gd name="adj1" fmla="val -108683"/>
              <a:gd name="adj2" fmla="val -37578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Указывается дата акта проверки готовности потребителя тепловой энергии к работе в ОЗП</a:t>
            </a:r>
            <a:endParaRPr kumimoji="0" lang="ru-RU" altLang="ru-RU" sz="240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Объект 7">
            <a:extLst>
              <a:ext uri="{FF2B5EF4-FFF2-40B4-BE49-F238E27FC236}">
                <a16:creationId xmlns:a16="http://schemas.microsoft.com/office/drawing/2014/main" id="{7493D238-4082-438E-B0B5-795DD09246E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5958445"/>
              </p:ext>
            </p:extLst>
          </p:nvPr>
        </p:nvGraphicFramePr>
        <p:xfrm>
          <a:off x="6963508" y="425449"/>
          <a:ext cx="15169661" cy="187769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27" name="Document" r:id="rId4" imgW="6099308" imgH="9176298" progId="Word.Document.8">
                  <p:embed/>
                </p:oleObj>
              </mc:Choice>
              <mc:Fallback>
                <p:oleObj name="Document" r:id="rId4" imgW="6099308" imgH="9176298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963508" y="425449"/>
                        <a:ext cx="15169661" cy="187769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Овал 6">
            <a:extLst>
              <a:ext uri="{FF2B5EF4-FFF2-40B4-BE49-F238E27FC236}">
                <a16:creationId xmlns:a16="http://schemas.microsoft.com/office/drawing/2014/main" id="{2C21043F-0E51-41A7-AA9A-C792BEC76867}"/>
              </a:ext>
            </a:extLst>
          </p:cNvPr>
          <p:cNvSpPr/>
          <p:nvPr/>
        </p:nvSpPr>
        <p:spPr>
          <a:xfrm>
            <a:off x="16293186" y="2438399"/>
            <a:ext cx="4088811" cy="79716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1" name="Рукописный ввод 10">
                <a:extLst>
                  <a:ext uri="{FF2B5EF4-FFF2-40B4-BE49-F238E27FC236}">
                    <a16:creationId xmlns:a16="http://schemas.microsoft.com/office/drawing/2014/main" id="{12FFB78C-5FF7-4281-9D21-8BD1FF29FC21}"/>
                  </a:ext>
                </a:extLst>
              </p14:cNvPr>
              <p14:cNvContentPartPr/>
              <p14:nvPr/>
            </p14:nvContentPartPr>
            <p14:xfrm>
              <a:off x="16293186" y="17326734"/>
              <a:ext cx="1786357" cy="1120851"/>
            </p14:xfrm>
          </p:contentPart>
        </mc:Choice>
        <mc:Fallback xmlns="">
          <p:pic>
            <p:nvPicPr>
              <p:cNvPr id="11" name="Рукописный ввод 10">
                <a:extLst>
                  <a:ext uri="{FF2B5EF4-FFF2-40B4-BE49-F238E27FC236}">
                    <a16:creationId xmlns:a16="http://schemas.microsoft.com/office/drawing/2014/main" id="{12FFB78C-5FF7-4281-9D21-8BD1FF29FC21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6288858" y="17322408"/>
                <a:ext cx="1795013" cy="1129503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5546101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B3C2EC7-063E-4F73-8E3B-9AD9E12A99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155775" cy="19202400"/>
          </a:xfrm>
          <a:prstGeom prst="rect">
            <a:avLst/>
          </a:prstGeom>
        </p:spPr>
      </p:pic>
      <p:sp>
        <p:nvSpPr>
          <p:cNvPr id="12" name="AutoShape 4">
            <a:extLst>
              <a:ext uri="{FF2B5EF4-FFF2-40B4-BE49-F238E27FC236}">
                <a16:creationId xmlns:a16="http://schemas.microsoft.com/office/drawing/2014/main" id="{4D21FB2B-FEBB-413C-9A7F-E4C0563DC7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114967" y="8163049"/>
            <a:ext cx="3357562" cy="1642813"/>
          </a:xfrm>
          <a:prstGeom prst="wedgeRectCallout">
            <a:avLst>
              <a:gd name="adj1" fmla="val -112042"/>
              <a:gd name="adj2" fmla="val 142575"/>
            </a:avLst>
          </a:prstGeom>
          <a:solidFill>
            <a:srgbClr val="FFFF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Заполняется при регистрации паспорта готовности в органе госэнергогазнадзора</a:t>
            </a:r>
            <a:endParaRPr kumimoji="0" lang="ru-RU" altLang="ru-RU" sz="240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AutoShape 2">
            <a:extLst>
              <a:ext uri="{FF2B5EF4-FFF2-40B4-BE49-F238E27FC236}">
                <a16:creationId xmlns:a16="http://schemas.microsoft.com/office/drawing/2014/main" id="{5A84031F-EE07-48F1-AE46-8238E148FE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1346" y="8465032"/>
            <a:ext cx="3376247" cy="2681659"/>
          </a:xfrm>
          <a:prstGeom prst="wedgeRectCallout">
            <a:avLst>
              <a:gd name="adj1" fmla="val 65851"/>
              <a:gd name="adj2" fmla="val 28654"/>
            </a:avLst>
          </a:prstGeom>
          <a:solidFill>
            <a:srgbClr val="FFFF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Паспорт готовности потребителя тепловой энергии подписывается руководителем организации или уполномоченным им лицом</a:t>
            </a:r>
            <a:endParaRPr kumimoji="0" lang="ru-RU" altLang="ru-RU" sz="240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AutoShape 3">
            <a:extLst>
              <a:ext uri="{FF2B5EF4-FFF2-40B4-BE49-F238E27FC236}">
                <a16:creationId xmlns:a16="http://schemas.microsoft.com/office/drawing/2014/main" id="{68749080-463F-4465-BA25-99ADCCCFAA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41142" y="3975289"/>
            <a:ext cx="3700278" cy="1968074"/>
          </a:xfrm>
          <a:prstGeom prst="wedgeRectCallout">
            <a:avLst>
              <a:gd name="adj1" fmla="val -66679"/>
              <a:gd name="adj2" fmla="val 102453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altLang="ru-RU" sz="240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Указывается дата подписания акта проверки готовности потребителя тепловой энергии к работе в ОЗП</a:t>
            </a:r>
            <a:endParaRPr kumimoji="0" lang="ru-RU" altLang="ru-RU" sz="240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Объект 2">
            <a:extLst>
              <a:ext uri="{FF2B5EF4-FFF2-40B4-BE49-F238E27FC236}">
                <a16:creationId xmlns:a16="http://schemas.microsoft.com/office/drawing/2014/main" id="{0B0D2079-ADA2-4316-BDBB-5918D54C8B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488958"/>
              </p:ext>
            </p:extLst>
          </p:nvPr>
        </p:nvGraphicFramePr>
        <p:xfrm>
          <a:off x="6223522" y="990663"/>
          <a:ext cx="15768638" cy="143447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5" name="Document" r:id="rId4" imgW="6193397" imgH="5139518" progId="Word.Document.8">
                  <p:embed/>
                </p:oleObj>
              </mc:Choice>
              <mc:Fallback>
                <p:oleObj name="Document" r:id="rId4" imgW="6193397" imgH="5139518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223522" y="990663"/>
                        <a:ext cx="15768638" cy="143447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Овал 8">
            <a:extLst>
              <a:ext uri="{FF2B5EF4-FFF2-40B4-BE49-F238E27FC236}">
                <a16:creationId xmlns:a16="http://schemas.microsoft.com/office/drawing/2014/main" id="{C4DB5E89-21BE-4DFE-AA63-964D5F715DA1}"/>
              </a:ext>
            </a:extLst>
          </p:cNvPr>
          <p:cNvSpPr/>
          <p:nvPr/>
        </p:nvSpPr>
        <p:spPr>
          <a:xfrm>
            <a:off x="16873673" y="6524863"/>
            <a:ext cx="5267526" cy="116741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id="{A65CB891-CC21-447A-BE20-D761CAF4643B}"/>
              </a:ext>
            </a:extLst>
          </p:cNvPr>
          <p:cNvSpPr/>
          <p:nvPr/>
        </p:nvSpPr>
        <p:spPr>
          <a:xfrm>
            <a:off x="5531665" y="10550769"/>
            <a:ext cx="17209477" cy="377483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1" name="Рукописный ввод 10">
                <a:extLst>
                  <a:ext uri="{FF2B5EF4-FFF2-40B4-BE49-F238E27FC236}">
                    <a16:creationId xmlns:a16="http://schemas.microsoft.com/office/drawing/2014/main" id="{9C3C414B-3D5B-427C-ABFD-95CFA0969973}"/>
                  </a:ext>
                </a:extLst>
              </p14:cNvPr>
              <p14:cNvContentPartPr/>
              <p14:nvPr/>
            </p14:nvContentPartPr>
            <p14:xfrm>
              <a:off x="15779262" y="8355439"/>
              <a:ext cx="1860576" cy="1167419"/>
            </p14:xfrm>
          </p:contentPart>
        </mc:Choice>
        <mc:Fallback xmlns="">
          <p:pic>
            <p:nvPicPr>
              <p:cNvPr id="11" name="Рукописный ввод 10">
                <a:extLst>
                  <a:ext uri="{FF2B5EF4-FFF2-40B4-BE49-F238E27FC236}">
                    <a16:creationId xmlns:a16="http://schemas.microsoft.com/office/drawing/2014/main" id="{9C3C414B-3D5B-427C-ABFD-95CFA0969973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5774937" y="8351113"/>
                <a:ext cx="1869226" cy="1176072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21514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Изображение выглядит как легки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C61D5BFB-61C0-48FA-83E3-D60596D3263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06" r="-1" b="-1"/>
          <a:stretch/>
        </p:blipFill>
        <p:spPr>
          <a:xfrm>
            <a:off x="20" y="0"/>
            <a:ext cx="27155755" cy="1920239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C7E957E-C904-47E3-AB05-8430F29034DD}"/>
              </a:ext>
            </a:extLst>
          </p:cNvPr>
          <p:cNvSpPr/>
          <p:nvPr/>
        </p:nvSpPr>
        <p:spPr>
          <a:xfrm>
            <a:off x="3944507" y="0"/>
            <a:ext cx="22715620" cy="192975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4800" b="1" dirty="0">
                <a:ln w="0"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объектов социального и культурно-бытового назначения, учреждений образования, на теплоисточники которых необходимо оформление паспорта готовности </a:t>
            </a:r>
            <a:r>
              <a:rPr lang="ru-RU" sz="4800" b="1" i="1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(мощностью 50 киловатт и более независимо от мощности установленных в них котлов с принудительной циркуляцией теплоносителя)</a:t>
            </a:r>
            <a:r>
              <a:rPr lang="ru-RU" sz="4800" b="1" dirty="0">
                <a:ln w="0"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ru-RU" sz="4400" dirty="0">
                <a:ln w="0"/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	Учреждения образования и воспитания:</a:t>
            </a:r>
          </a:p>
          <a:p>
            <a:pPr marL="571500" indent="450000" algn="just">
              <a:buFont typeface="Wingdings" panose="05000000000000000000" pitchFamily="2" charset="2"/>
              <a:buChar char="v"/>
            </a:pPr>
            <a:r>
              <a:rPr lang="ru-RU" sz="44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дошкольные учреждения образования общего типа, специальные, санаторные и учебно-педагогические комплексы (ясли-сад-школа, детский сад-школа);</a:t>
            </a:r>
          </a:p>
          <a:p>
            <a:pPr marL="571500" indent="450000" algn="just">
              <a:buFont typeface="Wingdings" panose="05000000000000000000" pitchFamily="2" charset="2"/>
              <a:buChar char="v"/>
            </a:pPr>
            <a:r>
              <a:rPr lang="ru-RU" sz="44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общеобразовательные учреждения: начальные, базовые, средние школы, специальные общеобразовательные школы, специальные школы закрытого типа, гимназии, лицеи, школы-интернаты, санаторные школы интернаты; учреждения дополнительного образования детей и молодежи; специальные общеобразовательные и вспомогательные школы (школы- интернаты) для детей с особенностями психофизического развития;</a:t>
            </a:r>
          </a:p>
          <a:p>
            <a:pPr marL="571500" indent="450000" algn="just">
              <a:buFont typeface="Wingdings" panose="05000000000000000000" pitchFamily="2" charset="2"/>
              <a:buChar char="v"/>
            </a:pPr>
            <a:r>
              <a:rPr lang="ru-RU" sz="44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учебные заведения профессионального образования: высшие, средние специальные и профессионально-технические учебные заведения;</a:t>
            </a:r>
          </a:p>
          <a:p>
            <a:pPr marL="571500" indent="450000" algn="just">
              <a:buFont typeface="Wingdings" panose="05000000000000000000" pitchFamily="2" charset="2"/>
              <a:buChar char="v"/>
            </a:pPr>
            <a:r>
              <a:rPr lang="ru-RU" sz="44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учебные заведения для подготовки и переподготовки рабочих кадров; </a:t>
            </a:r>
          </a:p>
          <a:p>
            <a:pPr marL="571500" indent="450000" algn="just">
              <a:buFont typeface="Wingdings" panose="05000000000000000000" pitchFamily="2" charset="2"/>
              <a:buChar char="v"/>
            </a:pPr>
            <a:r>
              <a:rPr lang="ru-RU" sz="44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учреждения дополнительного образования взрослых.</a:t>
            </a:r>
          </a:p>
          <a:p>
            <a:pPr algn="just"/>
            <a:r>
              <a:rPr lang="ru-RU" sz="4400" dirty="0">
                <a:ln w="0"/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	Учреждения здравоохранения и отдыха:</a:t>
            </a:r>
          </a:p>
          <a:p>
            <a:pPr marL="571500" indent="450000" algn="just">
              <a:buFont typeface="Wingdings" panose="05000000000000000000" pitchFamily="2" charset="2"/>
              <a:buChar char="v"/>
            </a:pPr>
            <a:r>
              <a:rPr lang="ru-RU" sz="44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лечебно-профилактические организации, поликлиники, амбулатории и фельдшерско-акушерские пункты;</a:t>
            </a:r>
          </a:p>
          <a:p>
            <a:pPr marL="571500" indent="450000" algn="just">
              <a:buFont typeface="Wingdings" panose="05000000000000000000" pitchFamily="2" charset="2"/>
              <a:buChar char="v"/>
            </a:pPr>
            <a:r>
              <a:rPr lang="ru-RU" sz="44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лечебные учреждения со стационаром; санатории, санатории-профилактории; реабилитационно-оздоровительные центры.</a:t>
            </a:r>
          </a:p>
          <a:p>
            <a:pPr algn="just"/>
            <a:r>
              <a:rPr lang="ru-RU" sz="4400" dirty="0">
                <a:ln w="0"/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en-US" sz="4400" dirty="0">
                <a:ln w="0"/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4400" dirty="0">
                <a:ln w="0"/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Дома-интернаты (пансионаты) для престарелых и инвалидов.</a:t>
            </a:r>
          </a:p>
          <a:p>
            <a:pPr algn="just"/>
            <a:r>
              <a:rPr lang="ru-RU" sz="4400" dirty="0">
                <a:ln w="0"/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en-US" sz="4400" dirty="0">
                <a:ln w="0"/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4400" dirty="0">
                <a:ln w="0"/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Физкультурно-оздоровительные и спортивные комплексы.</a:t>
            </a:r>
          </a:p>
          <a:p>
            <a:pPr marL="742950" indent="-742950" algn="just">
              <a:buAutoNum type="arabicPeriod" startAt="5"/>
            </a:pPr>
            <a:r>
              <a:rPr lang="en-US" sz="4400" dirty="0">
                <a:ln w="0"/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>
                <a:ln w="0"/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Культурно-просветительные и зрелищные учреждения: </a:t>
            </a:r>
            <a:endParaRPr lang="en-US" sz="4400" dirty="0">
              <a:ln w="0"/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450000" algn="just">
              <a:buFont typeface="Wingdings" panose="05000000000000000000" pitchFamily="2" charset="2"/>
              <a:buChar char="v"/>
            </a:pPr>
            <a:r>
              <a:rPr lang="ru-RU" sz="44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библиотеки, музеи и</a:t>
            </a:r>
            <a:r>
              <a:rPr lang="en-US" sz="44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выставки;</a:t>
            </a:r>
          </a:p>
          <a:p>
            <a:pPr marL="571500" indent="450000" algn="just">
              <a:buFont typeface="Wingdings" panose="05000000000000000000" pitchFamily="2" charset="2"/>
              <a:buChar char="v"/>
            </a:pPr>
            <a:r>
              <a:rPr lang="ru-RU" sz="44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 и дворцы культуры, центры культуры и досуга; </a:t>
            </a:r>
            <a:endParaRPr lang="en-US" sz="4400" dirty="0">
              <a:ln w="0"/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450000" algn="just">
              <a:buFont typeface="Wingdings" panose="05000000000000000000" pitchFamily="2" charset="2"/>
              <a:buChar char="v"/>
            </a:pPr>
            <a:r>
              <a:rPr lang="ru-RU" sz="44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зрелищные учреждения (театры, концертные залы, кинотеатры, цирки, зоопарки и др.).</a:t>
            </a:r>
          </a:p>
          <a:p>
            <a:pPr algn="just"/>
            <a:r>
              <a:rPr lang="ru-RU" sz="4400" dirty="0">
                <a:ln w="0"/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 Дома бытовых услуг (дома быта), банно-оздоровительные комплексы.</a:t>
            </a:r>
          </a:p>
        </p:txBody>
      </p:sp>
    </p:spTree>
    <p:extLst>
      <p:ext uri="{BB962C8B-B14F-4D97-AF65-F5344CB8AC3E}">
        <p14:creationId xmlns:p14="http://schemas.microsoft.com/office/powerpoint/2010/main" val="3674192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06500" advClick="0" advTm="106500"/>
    </mc:Choice>
    <mc:Fallback xmlns="">
      <p:transition spd="slow" advClick="0" advTm="1065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Изображение выглядит как внешний, красный, улица, легки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6A7A5E04-6C69-49B6-AE70-63E095C826D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06" r="-1" b="-1"/>
          <a:stretch/>
        </p:blipFill>
        <p:spPr>
          <a:xfrm>
            <a:off x="20" y="10"/>
            <a:ext cx="27155755" cy="1920239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30CF9AB-33F2-44C6-A07C-6AF34CE82F5C}"/>
              </a:ext>
            </a:extLst>
          </p:cNvPr>
          <p:cNvSpPr/>
          <p:nvPr/>
        </p:nvSpPr>
        <p:spPr>
          <a:xfrm>
            <a:off x="3585616" y="244549"/>
            <a:ext cx="22373924" cy="107106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0"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Организациям, имеющим в собственности (хозяйственном ведении, оперативном управлении или на ином законном основании) теплоисточники и (или) тепловые сети</a:t>
            </a:r>
          </a:p>
          <a:p>
            <a:r>
              <a:rPr lang="ru-RU" sz="4800" dirty="0">
                <a:ln w="0"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ходе подготовки к работе в ОЗП необходимо выполнить следующие мероприятия:</a:t>
            </a:r>
          </a:p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ru-RU" sz="48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работы на теплоисточниках, тепловых сетях, насосных, тепловых пунктах (по балансовой принадлежности) по техническому обслуживанию, ремонту и замене оборудования, трубопроводов, систем регулирования и учета тепловой энергии;</a:t>
            </a:r>
          </a:p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ru-RU" sz="48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испытания тепловых сетей, испытания и промывку трубопроводов и оборудования теплоисточников, тепловых пунктов с оформлением актов, содержащих сведения о параметрах испытаний, а также о рабочем давлении теплоносителя;</a:t>
            </a:r>
          </a:p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ru-RU" sz="48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проверку плотности закрытия запорной, дренажной, воздухоспускной и регулирующей арматуры на тепловых сетях и тепловых пунктах;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55998" y="10955173"/>
            <a:ext cx="11111055" cy="7335005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430CF9AB-33F2-44C6-A07C-6AF34CE82F5C}"/>
              </a:ext>
            </a:extLst>
          </p:cNvPr>
          <p:cNvSpPr/>
          <p:nvPr/>
        </p:nvSpPr>
        <p:spPr>
          <a:xfrm>
            <a:off x="3585616" y="10955173"/>
            <a:ext cx="11262870" cy="67403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ru-RU" sz="48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поверку приборов учета тепловой энергии (средств расчетного учета), техническое обслуживание приборов учета тепловой энергии (средств расчетного учета) и систем автоматического регулирования тепловой энергии, произвести дооснащение указанными приборами (при необходимости);</a:t>
            </a:r>
          </a:p>
        </p:txBody>
      </p:sp>
    </p:spTree>
    <p:extLst>
      <p:ext uri="{BB962C8B-B14F-4D97-AF65-F5344CB8AC3E}">
        <p14:creationId xmlns:p14="http://schemas.microsoft.com/office/powerpoint/2010/main" val="126915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2000" advClick="0" advTm="62000"/>
    </mc:Choice>
    <mc:Fallback xmlns="">
      <p:transition spd="slow" advClick="0" advTm="62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Изображение выглядит как внешний, красный, улица, легки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6A7A5E04-6C69-49B6-AE70-63E095C826D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06" r="-1" b="-1"/>
          <a:stretch/>
        </p:blipFill>
        <p:spPr>
          <a:xfrm>
            <a:off x="20" y="10"/>
            <a:ext cx="27155755" cy="1920239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30CF9AB-33F2-44C6-A07C-6AF34CE82F5C}"/>
              </a:ext>
            </a:extLst>
          </p:cNvPr>
          <p:cNvSpPr/>
          <p:nvPr/>
        </p:nvSpPr>
        <p:spPr>
          <a:xfrm>
            <a:off x="3972272" y="1799064"/>
            <a:ext cx="21791967" cy="1560427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ru-RU" sz="48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восстановить тепловую изоляцию элементов котла, расширительных баков,  трубопроводов с повышенной температурой, доступных для обслуживающего персонала, включая газоходы;</a:t>
            </a:r>
          </a:p>
          <a:p>
            <a:pPr algn="just"/>
            <a:endParaRPr lang="ru-RU" sz="4800" dirty="0">
              <a:ln w="0"/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ru-RU" sz="48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обеспечить готовность теплоисточника и тепловых сетей к выполнению температурного графика;</a:t>
            </a:r>
          </a:p>
          <a:p>
            <a:pPr algn="just"/>
            <a:endParaRPr lang="ru-RU" sz="4800" dirty="0">
              <a:ln w="0"/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ru-RU" sz="48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пересмотреть Положение о взаимоотношениях с потребителями и взаимодействии при авариях и инцидентах;</a:t>
            </a:r>
          </a:p>
          <a:p>
            <a:pPr algn="just"/>
            <a:endParaRPr lang="ru-RU" sz="4800" dirty="0">
              <a:ln w="0"/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ru-RU" sz="48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обеспечить соответствие схем внешнего электроснабжения требованиям по надежности электроснабжения;</a:t>
            </a:r>
          </a:p>
          <a:p>
            <a:pPr algn="just"/>
            <a:endParaRPr lang="ru-RU" sz="4800" dirty="0">
              <a:ln w="0"/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ru-RU" sz="48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принять меры по повышению надежности электроснабжения теплоисточников, запитанных от одного источника питания или по одной линии электропередачи;</a:t>
            </a:r>
          </a:p>
          <a:p>
            <a:pPr algn="just"/>
            <a:endParaRPr lang="ru-RU" sz="4800" dirty="0">
              <a:ln w="0"/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ru-RU" sz="48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обеспечить выполнение предписаний органа госэнергогазнадзора, Госпромнадзора, иной организации, осуществляющей государственный надзор в области промышленной безопасности, и органов государственного надзора за рациональным использованием топливно-энергетических ресурсов, касающихся подготовки к работе в осенне-зимний период.</a:t>
            </a:r>
          </a:p>
        </p:txBody>
      </p:sp>
    </p:spTree>
    <p:extLst>
      <p:ext uri="{BB962C8B-B14F-4D97-AF65-F5344CB8AC3E}">
        <p14:creationId xmlns:p14="http://schemas.microsoft.com/office/powerpoint/2010/main" val="3770428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4500" advClick="0" advTm="55000"/>
    </mc:Choice>
    <mc:Fallback xmlns="">
      <p:transition spd="slow" advClick="0" advTm="55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Изображение выглядит как легки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C61D5BFB-61C0-48FA-83E3-D60596D3263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06" r="-1" b="-1"/>
          <a:stretch/>
        </p:blipFill>
        <p:spPr>
          <a:xfrm>
            <a:off x="20" y="0"/>
            <a:ext cx="27155755" cy="1920239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C7E957E-C904-47E3-AB05-8430F29034DD}"/>
              </a:ext>
            </a:extLst>
          </p:cNvPr>
          <p:cNvSpPr/>
          <p:nvPr/>
        </p:nvSpPr>
        <p:spPr>
          <a:xfrm>
            <a:off x="4079630" y="1259236"/>
            <a:ext cx="21798717" cy="93256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0"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Организациям, имеющим в собственности (хозяйственном ведении, оперативном управлении или на ином законном основании) системы теплопотребления и организациям, осуществляющим передачу тепловой энергии, необходимо:</a:t>
            </a:r>
          </a:p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ru-RU" sz="48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работы по техническому обслуживанию, ремонту, замене оборудования теплоустановок, трубопроводов и (или) тепловых сетей, тепловых пунктов, внутренних систем теплопотребления;</a:t>
            </a:r>
          </a:p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ru-RU" sz="48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работы по техническому обслуживанию и ремонту внутренних и внешних инженерных коммуникаций, приборов учета тепловой энергии (средств расчетного учета) и автоматики регулирования тепловой энергии, в том числе по своевременной поверке приборов учета тепловой энергии (средств расчетного учета);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1272" y="10584866"/>
            <a:ext cx="11597075" cy="7705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425AE5E-4661-3D95-BD09-C1639D61F59F}"/>
              </a:ext>
            </a:extLst>
          </p:cNvPr>
          <p:cNvSpPr/>
          <p:nvPr/>
        </p:nvSpPr>
        <p:spPr>
          <a:xfrm>
            <a:off x="4079630" y="10584866"/>
            <a:ext cx="9988062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ru-RU" sz="48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проверку плотности закрытия запорной и регулирующей арматуры;</a:t>
            </a:r>
          </a:p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ru-RU" sz="48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произвести замену или ремонт автоматики регулирования расхода и температуры теплоносителя в системах отопления, вентиляции и на водоподогревателях;</a:t>
            </a:r>
          </a:p>
        </p:txBody>
      </p:sp>
    </p:spTree>
    <p:extLst>
      <p:ext uri="{BB962C8B-B14F-4D97-AF65-F5344CB8AC3E}">
        <p14:creationId xmlns:p14="http://schemas.microsoft.com/office/powerpoint/2010/main" val="28075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8500" advTm="69000"/>
    </mc:Choice>
    <mc:Fallback xmlns="">
      <p:transition spd="slow" advTm="69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Изображение выглядит как легки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C61D5BFB-61C0-48FA-83E3-D60596D3263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06" r="-1" b="-1"/>
          <a:stretch/>
        </p:blipFill>
        <p:spPr>
          <a:xfrm>
            <a:off x="20" y="0"/>
            <a:ext cx="27155755" cy="1920239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C7E957E-C904-47E3-AB05-8430F29034DD}"/>
              </a:ext>
            </a:extLst>
          </p:cNvPr>
          <p:cNvSpPr/>
          <p:nvPr/>
        </p:nvSpPr>
        <p:spPr>
          <a:xfrm>
            <a:off x="3962398" y="2754325"/>
            <a:ext cx="22062832" cy="141269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ru-RU" sz="48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восстановить нарушенные теплоизоляционные покрытия на трубопроводах и другом оборудовании систем теплопотребления;</a:t>
            </a:r>
          </a:p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ru-RU" sz="48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гидравлические испытания тепловых сетей, водоподогревателей, гидравлические испытания и промывку трубопроводов и оборудования тепловых пунктов, систем отопления, трубопроводов и калориферов систем вентиляции с оформлением акта, содержащего сведения о параметрах испытаний, а также о рабочем давлении теплоносителя. В случае присоединения системы теплопотребления к тепловым сетям энергоснабжающей организации испытания и промывка проводятся в присутствии представителя энергоснабжающей организации;</a:t>
            </a:r>
          </a:p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ru-RU" sz="48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выполнить поверку приборов учета тепловой энергии (средств расчетного учета);</a:t>
            </a:r>
          </a:p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ru-RU" sz="48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обеспечить наличие в тепловых пунктах температурных графиков внутренних систем теплопотребления;</a:t>
            </a:r>
          </a:p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ru-RU" sz="48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подготовить полный комплект технической документации на теплоустановки и тепловые сети;</a:t>
            </a:r>
          </a:p>
          <a:p>
            <a:pPr marL="571500" indent="-571500" algn="just">
              <a:buFont typeface="Wingdings" panose="05000000000000000000" pitchFamily="2" charset="2"/>
              <a:buChar char="v"/>
            </a:pPr>
            <a:r>
              <a:rPr lang="ru-RU" sz="4800" dirty="0">
                <a:ln w="0"/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обеспечить выполнение предписаний органа госэнергогазнадзора, органов государственного надзора за рациональным использованием топливно-энергетических ресурсов, касающихся подготовки к работе в осенне-зимний период.</a:t>
            </a:r>
          </a:p>
        </p:txBody>
      </p:sp>
    </p:spTree>
    <p:extLst>
      <p:ext uri="{BB962C8B-B14F-4D97-AF65-F5344CB8AC3E}">
        <p14:creationId xmlns:p14="http://schemas.microsoft.com/office/powerpoint/2010/main" val="2069072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67500" advClick="0" advTm="68000"/>
    </mc:Choice>
    <mc:Fallback xmlns="">
      <p:transition spd="slow" advClick="0" advTm="6800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9346</TotalTime>
  <Words>4162</Words>
  <Application>Microsoft Office PowerPoint</Application>
  <PresentationFormat>Произвольный</PresentationFormat>
  <Paragraphs>283</Paragraphs>
  <Slides>49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6" baseType="lpstr">
      <vt:lpstr>Arial</vt:lpstr>
      <vt:lpstr>Calibri</vt:lpstr>
      <vt:lpstr>Calibri Light</vt:lpstr>
      <vt:lpstr>Times New Roman</vt:lpstr>
      <vt:lpstr>Wingdings</vt:lpstr>
      <vt:lpstr>Тема Office</vt:lpstr>
      <vt:lpstr>Document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Marina</dc:creator>
  <cp:lastModifiedBy>teploinsp</cp:lastModifiedBy>
  <cp:revision>464</cp:revision>
  <cp:lastPrinted>2021-05-07T05:34:45Z</cp:lastPrinted>
  <dcterms:created xsi:type="dcterms:W3CDTF">2020-02-04T06:46:46Z</dcterms:created>
  <dcterms:modified xsi:type="dcterms:W3CDTF">2024-03-25T07:31:25Z</dcterms:modified>
</cp:coreProperties>
</file>